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6" r:id="rId1"/>
  </p:sldMasterIdLst>
  <p:handoutMasterIdLst>
    <p:handoutMasterId r:id="rId39"/>
  </p:handoutMasterIdLst>
  <p:sldIdLst>
    <p:sldId id="365" r:id="rId2"/>
    <p:sldId id="394" r:id="rId3"/>
    <p:sldId id="344" r:id="rId4"/>
    <p:sldId id="345" r:id="rId5"/>
    <p:sldId id="346" r:id="rId6"/>
    <p:sldId id="376" r:id="rId7"/>
    <p:sldId id="347" r:id="rId8"/>
    <p:sldId id="348" r:id="rId9"/>
    <p:sldId id="377" r:id="rId10"/>
    <p:sldId id="349" r:id="rId11"/>
    <p:sldId id="351" r:id="rId12"/>
    <p:sldId id="352" r:id="rId13"/>
    <p:sldId id="378" r:id="rId14"/>
    <p:sldId id="354" r:id="rId15"/>
    <p:sldId id="380" r:id="rId16"/>
    <p:sldId id="355" r:id="rId17"/>
    <p:sldId id="364" r:id="rId18"/>
    <p:sldId id="381" r:id="rId19"/>
    <p:sldId id="356" r:id="rId20"/>
    <p:sldId id="374" r:id="rId21"/>
    <p:sldId id="375" r:id="rId22"/>
    <p:sldId id="379" r:id="rId23"/>
    <p:sldId id="382" r:id="rId24"/>
    <p:sldId id="395" r:id="rId25"/>
    <p:sldId id="383" r:id="rId26"/>
    <p:sldId id="384" r:id="rId27"/>
    <p:sldId id="385" r:id="rId28"/>
    <p:sldId id="386" r:id="rId29"/>
    <p:sldId id="387" r:id="rId30"/>
    <p:sldId id="388" r:id="rId31"/>
    <p:sldId id="389" r:id="rId32"/>
    <p:sldId id="390" r:id="rId33"/>
    <p:sldId id="391" r:id="rId34"/>
    <p:sldId id="392" r:id="rId35"/>
    <p:sldId id="393" r:id="rId36"/>
    <p:sldId id="357" r:id="rId37"/>
    <p:sldId id="373" r:id="rId38"/>
  </p:sldIdLst>
  <p:sldSz cx="9144000" cy="6858000" type="screen4x3"/>
  <p:notesSz cx="9144000" cy="6858000"/>
  <p:defaultTex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0045D0"/>
    <a:srgbClr val="0000FF"/>
    <a:srgbClr val="0049DA"/>
    <a:srgbClr val="CCFFF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3962400" cy="3429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tr-TR"/>
          </a:p>
        </p:txBody>
      </p:sp>
      <p:sp>
        <p:nvSpPr>
          <p:cNvPr id="3" name="Veri Yer Tutucusu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DB35CACF-B733-42CD-8222-AD6314FE54DC}" type="datetimeFigureOut">
              <a:rPr lang="tr-TR"/>
              <a:pPr>
                <a:defRPr/>
              </a:pPr>
              <a:t>21.9.2019</a:t>
            </a:fld>
            <a:endParaRPr lang="tr-TR"/>
          </a:p>
        </p:txBody>
      </p:sp>
      <p:sp>
        <p:nvSpPr>
          <p:cNvPr id="4" name="Altbilgi Yer Tutucusu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tr-TR"/>
          </a:p>
        </p:txBody>
      </p:sp>
      <p:sp>
        <p:nvSpPr>
          <p:cNvPr id="5" name="Slayt Numarası Yer Tutucusu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2CF8672-37D0-4B70-AAFF-0A5E23CBF48C}" type="slidenum">
              <a:rPr lang="tr-TR"/>
              <a:pPr>
                <a:defRPr/>
              </a:pPr>
              <a:t>‹#›</a:t>
            </a:fld>
            <a:endParaRPr lang="tr-TR"/>
          </a:p>
        </p:txBody>
      </p:sp>
    </p:spTree>
    <p:extLst>
      <p:ext uri="{BB962C8B-B14F-4D97-AF65-F5344CB8AC3E}">
        <p14:creationId xmlns:p14="http://schemas.microsoft.com/office/powerpoint/2010/main" val="40690489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tr-TR" smtClean="0"/>
              <a:t>Asıl başlık stili için tıklatın</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pPr>
              <a:defRPr/>
            </a:pPr>
            <a:fld id="{1FF56FA7-FCD8-4C4A-BF1E-AACF5574F127}" type="datetimeFigureOut">
              <a:rPr lang="tr-TR" smtClean="0"/>
              <a:pPr>
                <a:defRPr/>
              </a:pPr>
              <a:t>21.9.2019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4E27524D-BF1F-421F-94C9-646100622336}" type="slidenum">
              <a:rPr lang="tr-TR" smtClean="0"/>
              <a:pPr>
                <a:defRPr/>
              </a:pPr>
              <a:t>‹#›</a:t>
            </a:fld>
            <a:endParaRPr lang="tr-T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pPr>
              <a:defRPr/>
            </a:pPr>
            <a:fld id="{75BC25BC-B1C0-4F33-8D2A-90409FF26EB9}" type="datetimeFigureOut">
              <a:rPr lang="tr-TR" smtClean="0"/>
              <a:pPr>
                <a:defRPr/>
              </a:pPr>
              <a:t>21.9.2019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DE265321-A02E-4E68-BDAF-873E6461F18A}" type="slidenum">
              <a:rPr lang="tr-TR" smtClean="0"/>
              <a:pPr>
                <a:defRPr/>
              </a:pPr>
              <a:t>‹#›</a:t>
            </a:fld>
            <a:endParaRPr lang="tr-T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pPr>
              <a:defRPr/>
            </a:pPr>
            <a:fld id="{11D7BB0E-F612-4717-A298-DD20248600A4}" type="datetimeFigureOut">
              <a:rPr lang="tr-TR" smtClean="0"/>
              <a:pPr>
                <a:defRPr/>
              </a:pPr>
              <a:t>21.9.2019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B2877571-8152-477E-A59D-332E5049CA3E}" type="slidenum">
              <a:rPr lang="tr-TR" smtClean="0"/>
              <a:pPr>
                <a:defRPr/>
              </a:pPr>
              <a:t>‹#›</a:t>
            </a:fld>
            <a:endParaRPr lang="tr-T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b="0"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1pPr>
            <a:lvl2pPr>
              <a:defRPr b="0"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2pPr>
            <a:lvl3pPr>
              <a:defRPr b="0"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3pPr>
            <a:lvl4pPr>
              <a:defRPr b="0"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4pPr>
            <a:lvl5pPr>
              <a:defRPr b="0"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10"/>
          </p:nvPr>
        </p:nvSpPr>
        <p:spPr/>
        <p:txBody>
          <a:bodyPr/>
          <a:lstStyle/>
          <a:p>
            <a:pPr>
              <a:defRPr/>
            </a:pPr>
            <a:fld id="{2DF48C18-23CE-43F0-89B2-D089863FDFE2}" type="datetimeFigureOut">
              <a:rPr lang="tr-TR" smtClean="0"/>
              <a:pPr>
                <a:defRPr/>
              </a:pPr>
              <a:t>21.9.2019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04BA34FF-3243-4C13-8B79-345DE314B9D5}" type="slidenum">
              <a:rPr lang="tr-TR" smtClean="0"/>
              <a:pPr>
                <a:defRPr/>
              </a:pPr>
              <a:t>‹#›</a:t>
            </a:fld>
            <a:endParaRPr lang="tr-T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tr-TR" smtClean="0"/>
              <a:t>Asıl başlık stili için tıklatın</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14821929-95E2-4D15-8997-08A6A7C9739A}" type="datetimeFigureOut">
              <a:rPr lang="tr-TR" smtClean="0"/>
              <a:pPr>
                <a:defRPr/>
              </a:pPr>
              <a:t>21.9.2019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4A75CFB3-9EC4-4E06-850D-7E59BD03982A}" type="slidenum">
              <a:rPr lang="tr-TR" smtClean="0"/>
              <a:pPr>
                <a:defRPr/>
              </a:pPr>
              <a:t>‹#›</a:t>
            </a:fld>
            <a:endParaRPr lang="tr-T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a:defRPr/>
            </a:pPr>
            <a:fld id="{3AB358FB-7F9C-451C-832E-1EC01E7F2BC6}" type="datetimeFigureOut">
              <a:rPr lang="tr-TR" smtClean="0"/>
              <a:pPr>
                <a:defRPr/>
              </a:pPr>
              <a:t>21.9.2019</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BFC59E8B-5500-4D93-A6E7-7EACE4032E09}" type="slidenum">
              <a:rPr lang="tr-TR" smtClean="0"/>
              <a:pPr>
                <a:defRPr/>
              </a:pPr>
              <a:t>‹#›</a:t>
            </a:fld>
            <a:endParaRPr lang="tr-T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pPr>
              <a:defRPr/>
            </a:pPr>
            <a:fld id="{F6209ECC-2229-46F0-8EDE-06423F9486E9}" type="datetimeFigureOut">
              <a:rPr lang="tr-TR" smtClean="0"/>
              <a:pPr>
                <a:defRPr/>
              </a:pPr>
              <a:t>21.9.2019</a:t>
            </a:fld>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1D38C782-95DC-456D-8774-31744FAE555C}" type="slidenum">
              <a:rPr lang="tr-TR" smtClean="0"/>
              <a:pPr>
                <a:defRPr/>
              </a:pPr>
              <a:t>‹#›</a:t>
            </a:fld>
            <a:endParaRPr lang="tr-T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pPr>
              <a:defRPr/>
            </a:pPr>
            <a:fld id="{75039712-5303-4BE3-A038-E3740DFC1BFA}" type="datetimeFigureOut">
              <a:rPr lang="tr-TR" smtClean="0"/>
              <a:pPr>
                <a:defRPr/>
              </a:pPr>
              <a:t>21.9.2019</a:t>
            </a:fld>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55B10572-6B89-4424-8323-99D59C7C405D}" type="slidenum">
              <a:rPr lang="tr-TR" smtClean="0"/>
              <a:pPr>
                <a:defRPr/>
              </a:pPr>
              <a:t>‹#›</a:t>
            </a:fld>
            <a:endParaRPr lang="tr-T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BFC4E97-40E5-409E-AD15-E1FAD792B1C2}" type="datetimeFigureOut">
              <a:rPr lang="tr-TR" smtClean="0"/>
              <a:pPr>
                <a:defRPr/>
              </a:pPr>
              <a:t>21.9.2019</a:t>
            </a:fld>
            <a:endParaRPr lang="tr-TR"/>
          </a:p>
        </p:txBody>
      </p:sp>
      <p:sp>
        <p:nvSpPr>
          <p:cNvPr id="3" name="Footer Placeholder 2"/>
          <p:cNvSpPr>
            <a:spLocks noGrp="1"/>
          </p:cNvSpPr>
          <p:nvPr>
            <p:ph type="ftr" sz="quarter" idx="11"/>
          </p:nvPr>
        </p:nvSpPr>
        <p:spPr/>
        <p:txBody>
          <a:bodyPr/>
          <a:lstStyle/>
          <a:p>
            <a:pPr>
              <a:defRPr/>
            </a:pPr>
            <a:endParaRPr lang="tr-TR"/>
          </a:p>
        </p:txBody>
      </p:sp>
      <p:sp>
        <p:nvSpPr>
          <p:cNvPr id="4" name="Slide Number Placeholder 3"/>
          <p:cNvSpPr>
            <a:spLocks noGrp="1"/>
          </p:cNvSpPr>
          <p:nvPr>
            <p:ph type="sldNum" sz="quarter" idx="12"/>
          </p:nvPr>
        </p:nvSpPr>
        <p:spPr/>
        <p:txBody>
          <a:bodyPr/>
          <a:lstStyle/>
          <a:p>
            <a:pPr>
              <a:defRPr/>
            </a:pPr>
            <a:fld id="{05174DD7-C15D-4869-AC0D-ACBEDA737AFA}" type="slidenum">
              <a:rPr lang="tr-TR" smtClean="0"/>
              <a:pPr>
                <a:defRPr/>
              </a:pPr>
              <a:t>‹#›</a:t>
            </a:fld>
            <a:endParaRPr lang="tr-T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tr-TR" smtClean="0"/>
              <a:t>Asıl başlık stili için tıklatın</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fld id="{6A40126A-84CE-4F96-B661-B3E110698FF8}" type="datetimeFigureOut">
              <a:rPr lang="tr-TR" smtClean="0"/>
              <a:pPr>
                <a:defRPr/>
              </a:pPr>
              <a:t>21.9.2019</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80A1AF72-E343-4F9F-8296-50457857C6A6}" type="slidenum">
              <a:rPr lang="tr-TR" smtClean="0"/>
              <a:pPr>
                <a:defRPr/>
              </a:pPr>
              <a:t>‹#›</a:t>
            </a:fld>
            <a:endParaRPr lang="tr-T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tr-TR" smtClean="0"/>
              <a:t>Asıl başlık stili için tıklatın</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fld id="{FFD30AC2-6A2A-484F-9F1A-8630FF84785B}" type="datetimeFigureOut">
              <a:rPr lang="tr-TR" smtClean="0"/>
              <a:pPr>
                <a:defRPr/>
              </a:pPr>
              <a:t>21.9.2019</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29DEE0E1-EAC7-412D-94DF-1C626ADB7042}" type="slidenum">
              <a:rPr lang="tr-TR" smtClean="0"/>
              <a:pPr>
                <a:defRPr/>
              </a:pPr>
              <a:t>‹#›</a:t>
            </a:fld>
            <a:endParaRPr lang="tr-TR"/>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tr-TR" smtClean="0"/>
              <a:t>Resim eklemek için simgeyi tıklatın</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pPr>
              <a:defRPr/>
            </a:pPr>
            <a:fld id="{73C0CD46-DBC1-413E-80E6-95A9F1B17BEE}" type="datetimeFigureOut">
              <a:rPr lang="tr-TR" smtClean="0"/>
              <a:pPr>
                <a:defRPr/>
              </a:pPr>
              <a:t>21.9.2019</a:t>
            </a:fld>
            <a:endParaRPr lang="tr-TR"/>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pPr>
              <a:defRPr/>
            </a:pPr>
            <a:endParaRPr lang="tr-TR"/>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pPr>
              <a:defRPr/>
            </a:pPr>
            <a:fld id="{8770273E-86B2-4A56-A75C-0303F0D4E20A}" type="slidenum">
              <a:rPr lang="tr-TR" smtClean="0"/>
              <a:pPr>
                <a:defRPr/>
              </a:pPr>
              <a:t>‹#›</a:t>
            </a:fld>
            <a:endParaRPr lang="tr-TR"/>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4157" r:id="rId1"/>
    <p:sldLayoutId id="2147484158" r:id="rId2"/>
    <p:sldLayoutId id="2147484159" r:id="rId3"/>
    <p:sldLayoutId id="2147484160" r:id="rId4"/>
    <p:sldLayoutId id="2147484161" r:id="rId5"/>
    <p:sldLayoutId id="2147484162" r:id="rId6"/>
    <p:sldLayoutId id="2147484163" r:id="rId7"/>
    <p:sldLayoutId id="2147484164" r:id="rId8"/>
    <p:sldLayoutId id="2147484165" r:id="rId9"/>
    <p:sldLayoutId id="2147484166" r:id="rId10"/>
    <p:sldLayoutId id="2147484167" r:id="rId11"/>
  </p:sldLayoutIdLst>
  <p:timing>
    <p:tnLst>
      <p:par>
        <p:cTn id="1" dur="indefinite" restart="never" nodeType="tmRoot"/>
      </p:par>
    </p:tnLst>
  </p:timing>
  <p:txStyles>
    <p:titleStyle>
      <a:lvl1pPr algn="l" defTabSz="457200" rtl="0" eaLnBrk="1" latinLnBrk="0" hangingPunct="1">
        <a:spcBef>
          <a:spcPct val="0"/>
        </a:spcBef>
        <a:buNone/>
        <a:defRPr sz="32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11188" y="2133600"/>
            <a:ext cx="8062912" cy="1470025"/>
          </a:xfrm>
        </p:spPr>
        <p:txBody>
          <a:bodyPr>
            <a:normAutofit fontScale="90000"/>
          </a:bodyPr>
          <a:lstStyle/>
          <a:p>
            <a:pPr marL="484632" algn="ctr" eaLnBrk="1" fontAlgn="auto" hangingPunct="1">
              <a:spcAft>
                <a:spcPts val="0"/>
              </a:spcAft>
              <a:defRPr/>
            </a:pPr>
            <a:r>
              <a:rPr lang="tr-TR" sz="5400" dirty="0" smtClean="0">
                <a:solidFill>
                  <a:schemeClr val="tx1"/>
                </a:solidFill>
              </a:rPr>
              <a:t/>
            </a:r>
            <a:br>
              <a:rPr lang="tr-TR" sz="5400" dirty="0" smtClean="0">
                <a:solidFill>
                  <a:schemeClr val="tx1"/>
                </a:solidFill>
              </a:rPr>
            </a:br>
            <a:r>
              <a:rPr lang="tr-TR" sz="5400" dirty="0" smtClean="0">
                <a:solidFill>
                  <a:schemeClr val="tx1"/>
                </a:solidFill>
              </a:rPr>
              <a:t>Ünite 4</a:t>
            </a:r>
            <a:br>
              <a:rPr lang="tr-TR" sz="5400" dirty="0" smtClean="0">
                <a:solidFill>
                  <a:schemeClr val="tx1"/>
                </a:solidFill>
              </a:rPr>
            </a:br>
            <a:r>
              <a:rPr lang="tr-TR" sz="5400" dirty="0" smtClean="0">
                <a:solidFill>
                  <a:schemeClr val="tx1"/>
                </a:solidFill>
              </a:rPr>
              <a:t/>
            </a:r>
            <a:br>
              <a:rPr lang="tr-TR" sz="5400" dirty="0" smtClean="0">
                <a:solidFill>
                  <a:schemeClr val="tx1"/>
                </a:solidFill>
              </a:rPr>
            </a:br>
            <a:r>
              <a:rPr lang="tr-TR" sz="5400" dirty="0" smtClean="0">
                <a:solidFill>
                  <a:schemeClr val="tx1"/>
                </a:solidFill>
              </a:rPr>
              <a:t>Büyüme Stratejileri</a:t>
            </a:r>
            <a:endParaRPr lang="tr-TR" sz="5400" dirty="0">
              <a:solidFill>
                <a:schemeClr val="tx1"/>
              </a:solidFill>
            </a:endParaRPr>
          </a:p>
        </p:txBody>
      </p:sp>
      <p:sp>
        <p:nvSpPr>
          <p:cNvPr id="3" name="Metin kutusu 2"/>
          <p:cNvSpPr txBox="1"/>
          <p:nvPr/>
        </p:nvSpPr>
        <p:spPr>
          <a:xfrm>
            <a:off x="2770436" y="4797152"/>
            <a:ext cx="3744416" cy="461665"/>
          </a:xfrm>
          <a:prstGeom prst="rect">
            <a:avLst/>
          </a:prstGeom>
          <a:noFill/>
        </p:spPr>
        <p:txBody>
          <a:bodyPr wrap="square" rtlCol="0">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400" b="1" dirty="0" smtClean="0"/>
              <a:t>Dr. </a:t>
            </a:r>
            <a:r>
              <a:rPr lang="tr-TR" sz="2400" b="1" dirty="0" err="1" smtClean="0"/>
              <a:t>Öğr</a:t>
            </a:r>
            <a:r>
              <a:rPr lang="tr-TR" sz="2400" b="1" dirty="0" smtClean="0"/>
              <a:t>. Üyesi Bahar TÜRK</a:t>
            </a:r>
            <a:endParaRPr lang="tr-TR" sz="2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2 İçerik Yer Tutucusu"/>
          <p:cNvSpPr>
            <a:spLocks noGrp="1"/>
          </p:cNvSpPr>
          <p:nvPr>
            <p:ph idx="1"/>
          </p:nvPr>
        </p:nvSpPr>
        <p:spPr>
          <a:xfrm>
            <a:off x="971600" y="188913"/>
            <a:ext cx="7416824" cy="6264423"/>
          </a:xfrm>
        </p:spPr>
        <p:txBody>
          <a:bodyPr rtlCol="0">
            <a:normAutofit/>
          </a:bodyPr>
          <a:lstStyle/>
          <a:p>
            <a:pPr marL="64008" indent="0" eaLnBrk="1" fontAlgn="auto" hangingPunct="1">
              <a:spcAft>
                <a:spcPts val="0"/>
              </a:spcAft>
              <a:buClr>
                <a:schemeClr val="accent3"/>
              </a:buClr>
              <a:buNone/>
              <a:defRPr/>
            </a:pPr>
            <a:r>
              <a:rPr lang="tr-TR" sz="2400" b="1" u="sng" dirty="0" smtClean="0"/>
              <a:t>Pazar Geliştirme</a:t>
            </a:r>
            <a:r>
              <a:rPr lang="tr-TR" sz="2400" dirty="0" smtClean="0"/>
              <a:t>:  Bu stratejide işletme büyümek için  mevcut ürünlerine yeni  pazarlar bulmak arayışındadır. Pazar geliştirme stratejisinde iki seçenek vardır. </a:t>
            </a:r>
          </a:p>
          <a:p>
            <a:pPr marL="448056" indent="-384048" eaLnBrk="1" fontAlgn="auto" hangingPunct="1">
              <a:spcAft>
                <a:spcPts val="0"/>
              </a:spcAft>
              <a:buClr>
                <a:schemeClr val="accent3"/>
              </a:buClr>
              <a:buFont typeface="Wingdings 2"/>
              <a:buNone/>
              <a:defRPr/>
            </a:pPr>
            <a:r>
              <a:rPr lang="tr-TR" sz="2400" i="1" dirty="0" smtClean="0">
                <a:effectLst>
                  <a:outerShdw blurRad="38100" dist="38100" dir="2700000" algn="tl">
                    <a:srgbClr val="000000">
                      <a:alpha val="43137"/>
                    </a:srgbClr>
                  </a:outerShdw>
                </a:effectLst>
              </a:rPr>
              <a:t>Ek Coğrafik Pazarlara Açılmak :</a:t>
            </a:r>
          </a:p>
          <a:p>
            <a:pPr marL="406908" indent="-342900" eaLnBrk="1" fontAlgn="auto" hangingPunct="1">
              <a:spcAft>
                <a:spcPts val="0"/>
              </a:spcAft>
              <a:buClr>
                <a:schemeClr val="accent3"/>
              </a:buClr>
              <a:defRPr/>
            </a:pPr>
            <a:r>
              <a:rPr lang="tr-TR" sz="2400" dirty="0" smtClean="0"/>
              <a:t>Bölgesel genişleme</a:t>
            </a:r>
          </a:p>
          <a:p>
            <a:pPr marL="406908" indent="-342900" eaLnBrk="1" fontAlgn="auto" hangingPunct="1">
              <a:spcAft>
                <a:spcPts val="0"/>
              </a:spcAft>
              <a:buClr>
                <a:schemeClr val="accent3"/>
              </a:buClr>
              <a:defRPr/>
            </a:pPr>
            <a:r>
              <a:rPr lang="tr-TR" sz="2400" dirty="0" smtClean="0"/>
              <a:t>Ulusal genişleme</a:t>
            </a:r>
          </a:p>
          <a:p>
            <a:pPr marL="406908" indent="-342900" eaLnBrk="1" fontAlgn="auto" hangingPunct="1">
              <a:spcAft>
                <a:spcPts val="0"/>
              </a:spcAft>
              <a:buClr>
                <a:schemeClr val="accent3"/>
              </a:buClr>
              <a:defRPr/>
            </a:pPr>
            <a:r>
              <a:rPr lang="tr-TR" sz="2400" dirty="0" smtClean="0"/>
              <a:t>Uluslararası genişleme</a:t>
            </a:r>
          </a:p>
          <a:p>
            <a:pPr marL="448056" indent="-384048" eaLnBrk="1" fontAlgn="auto" hangingPunct="1">
              <a:spcAft>
                <a:spcPts val="0"/>
              </a:spcAft>
              <a:buClr>
                <a:schemeClr val="accent3"/>
              </a:buClr>
              <a:buFont typeface="Wingdings 2"/>
              <a:buNone/>
              <a:defRPr/>
            </a:pPr>
            <a:r>
              <a:rPr lang="tr-TR" sz="2400" i="1" dirty="0" smtClean="0">
                <a:effectLst>
                  <a:outerShdw blurRad="38100" dist="38100" dir="2700000" algn="tl">
                    <a:srgbClr val="000000">
                      <a:alpha val="43137"/>
                    </a:srgbClr>
                  </a:outerShdw>
                </a:effectLst>
              </a:rPr>
              <a:t>Başka Pazar Bölümlerine Girmek :</a:t>
            </a:r>
          </a:p>
          <a:p>
            <a:pPr marL="406908" indent="-342900" eaLnBrk="1" fontAlgn="auto" hangingPunct="1">
              <a:spcAft>
                <a:spcPts val="0"/>
              </a:spcAft>
              <a:buClr>
                <a:schemeClr val="accent3"/>
              </a:buClr>
              <a:defRPr/>
            </a:pPr>
            <a:r>
              <a:rPr lang="tr-TR" sz="2400" dirty="0" smtClean="0"/>
              <a:t>Başka dağıtım kanallarına girme</a:t>
            </a:r>
          </a:p>
          <a:p>
            <a:pPr marL="406908" indent="-342900" eaLnBrk="1" fontAlgn="auto" hangingPunct="1">
              <a:spcAft>
                <a:spcPts val="0"/>
              </a:spcAft>
              <a:buClr>
                <a:schemeClr val="accent3"/>
              </a:buClr>
              <a:defRPr/>
            </a:pPr>
            <a:r>
              <a:rPr lang="tr-TR" sz="2400" dirty="0" smtClean="0"/>
              <a:t>Başka Pazar bölümlerinin kullanımı için tanıtım yapma</a:t>
            </a:r>
          </a:p>
          <a:p>
            <a:pPr marL="406908" indent="-342900" eaLnBrk="1" fontAlgn="auto" hangingPunct="1">
              <a:spcAft>
                <a:spcPts val="0"/>
              </a:spcAft>
              <a:buClr>
                <a:schemeClr val="accent3"/>
              </a:buClr>
              <a:defRPr/>
            </a:pPr>
            <a:r>
              <a:rPr lang="tr-TR" sz="2400" dirty="0" smtClean="0"/>
              <a:t>Başka Pazar dilimlerini kullanımı için ürün özellikleri geliştirme</a:t>
            </a:r>
          </a:p>
          <a:p>
            <a:pPr marL="448056" indent="-384048" eaLnBrk="1" fontAlgn="auto" hangingPunct="1">
              <a:spcAft>
                <a:spcPts val="0"/>
              </a:spcAft>
              <a:buClr>
                <a:schemeClr val="accent3"/>
              </a:buClr>
              <a:buFont typeface="Wingdings 2"/>
              <a:buChar char=""/>
              <a:defRPr/>
            </a:pPr>
            <a:endParaRPr lang="tr-TR" dirty="0" smtClean="0"/>
          </a:p>
          <a:p>
            <a:pPr marL="448056" indent="-384048" eaLnBrk="1" fontAlgn="auto" hangingPunct="1">
              <a:spcAft>
                <a:spcPts val="0"/>
              </a:spcAft>
              <a:buClr>
                <a:schemeClr val="accent3"/>
              </a:buClr>
              <a:buFont typeface="Wingdings 2"/>
              <a:buChar char=""/>
              <a:defRPr/>
            </a:pPr>
            <a:endParaRPr lang="tr-TR" dirty="0" smtClean="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5291849"/>
            <a:ext cx="2051720" cy="1566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İçerik Yer Tutucusu"/>
          <p:cNvSpPr>
            <a:spLocks noGrp="1"/>
          </p:cNvSpPr>
          <p:nvPr>
            <p:ph idx="1"/>
          </p:nvPr>
        </p:nvSpPr>
        <p:spPr>
          <a:xfrm>
            <a:off x="467544" y="260648"/>
            <a:ext cx="8280920" cy="6597352"/>
          </a:xfrm>
        </p:spPr>
        <p:txBody>
          <a:bodyPr/>
          <a:lstStyle/>
          <a:p>
            <a:pPr marL="438150" indent="-319088" eaLnBrk="1" hangingPunct="1">
              <a:spcBef>
                <a:spcPct val="0"/>
              </a:spcBef>
            </a:pPr>
            <a:r>
              <a:rPr lang="tr-TR" altLang="tr-TR" sz="2800" dirty="0" smtClean="0"/>
              <a:t>  Pazar geliştirme stratejisinde işletme mevcut ürününü farklı pazarlara taşıyabilir. Örneğin ulusal bir markayı uluslararası pazarlara taşıyabilir. </a:t>
            </a:r>
          </a:p>
          <a:p>
            <a:pPr marL="438150" indent="-319088" eaLnBrk="1" hangingPunct="1">
              <a:spcBef>
                <a:spcPct val="0"/>
              </a:spcBef>
            </a:pPr>
            <a:r>
              <a:rPr lang="tr-TR" altLang="tr-TR" sz="2800" dirty="0" smtClean="0"/>
              <a:t>  Mavi </a:t>
            </a:r>
            <a:r>
              <a:rPr lang="tr-TR" altLang="tr-TR" sz="2800" dirty="0" err="1" smtClean="0"/>
              <a:t>Jeans'in</a:t>
            </a:r>
            <a:r>
              <a:rPr lang="tr-TR" altLang="tr-TR" sz="2800" dirty="0" smtClean="0"/>
              <a:t> ulusal pazarlardan sonra uluslararası pazarlara girmesi ek coğrafik alanlara açma stratejisine,</a:t>
            </a:r>
          </a:p>
          <a:p>
            <a:pPr marL="438150" indent="-319088" eaLnBrk="1" hangingPunct="1">
              <a:spcBef>
                <a:spcPct val="0"/>
              </a:spcBef>
            </a:pPr>
            <a:r>
              <a:rPr lang="tr-TR" altLang="tr-TR" sz="2800" dirty="0" smtClean="0"/>
              <a:t> LC </a:t>
            </a:r>
            <a:r>
              <a:rPr lang="tr-TR" altLang="tr-TR" sz="2800" dirty="0" err="1" smtClean="0"/>
              <a:t>Waikiki'nin</a:t>
            </a:r>
            <a:r>
              <a:rPr lang="tr-TR" altLang="tr-TR" sz="2800" dirty="0" smtClean="0"/>
              <a:t> önceleri sadece çocuk giyimiyle pazara girmesi daha sonra ise genç ve yetişkinlere yönelik üretim yapması ,farklı pazar bölümlerine girme stratejisine örnek olarak gösterilebilir.</a:t>
            </a:r>
          </a:p>
          <a:p>
            <a:pPr marL="438150" indent="-319088" eaLnBrk="1" hangingPunct="1">
              <a:spcBef>
                <a:spcPct val="0"/>
              </a:spcBef>
            </a:pPr>
            <a:endParaRPr lang="tr-TR" altLang="tr-TR" sz="28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2 İçerik Yer Tutucusu"/>
          <p:cNvSpPr>
            <a:spLocks noGrp="1"/>
          </p:cNvSpPr>
          <p:nvPr>
            <p:ph idx="1"/>
          </p:nvPr>
        </p:nvSpPr>
        <p:spPr>
          <a:xfrm>
            <a:off x="683568" y="1772816"/>
            <a:ext cx="7776864" cy="4536504"/>
          </a:xfrm>
        </p:spPr>
        <p:txBody>
          <a:bodyPr/>
          <a:lstStyle/>
          <a:p>
            <a:pPr marL="0" indent="65088" eaLnBrk="1" hangingPunct="1">
              <a:buFont typeface="Wingdings 2" panose="05020102010507070707" pitchFamily="18" charset="2"/>
              <a:buNone/>
            </a:pPr>
            <a:r>
              <a:rPr lang="tr-TR" altLang="tr-TR" sz="3200" b="1" u="sng" dirty="0" smtClean="0"/>
              <a:t>Ürün Geliştirme Stratejileri:</a:t>
            </a:r>
            <a:r>
              <a:rPr lang="tr-TR" altLang="tr-TR" sz="3200" b="1" dirty="0" smtClean="0"/>
              <a:t>  </a:t>
            </a:r>
            <a:r>
              <a:rPr lang="tr-TR" altLang="tr-TR" sz="3200" dirty="0" smtClean="0"/>
              <a:t>Ürün geliştirme stratejisinde firma ya mevcut pazarlar için geliştirir ya da mevcut ürünlerde yenilik yaparak mevcut pazarını büyütmeye çalışır</a:t>
            </a:r>
            <a:endParaRPr lang="tr-TR" altLang="tr-TR" sz="4400" dirty="0" smtClean="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0"/>
            <a:ext cx="3995936" cy="25948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2 İçerik Yer Tutucusu"/>
          <p:cNvSpPr>
            <a:spLocks noGrp="1"/>
          </p:cNvSpPr>
          <p:nvPr>
            <p:ph idx="1"/>
          </p:nvPr>
        </p:nvSpPr>
        <p:spPr>
          <a:xfrm>
            <a:off x="395536" y="980728"/>
            <a:ext cx="8064896" cy="5328592"/>
          </a:xfrm>
        </p:spPr>
        <p:txBody>
          <a:bodyPr>
            <a:normAutofit lnSpcReduction="10000"/>
          </a:bodyPr>
          <a:lstStyle/>
          <a:p>
            <a:pPr marL="889000" lvl="1" indent="-514350" eaLnBrk="1" hangingPunct="1">
              <a:buFont typeface="+mj-lt"/>
              <a:buAutoNum type="arabicPeriod"/>
            </a:pPr>
            <a:r>
              <a:rPr lang="tr-TR" altLang="tr-TR" sz="3200" dirty="0" smtClean="0"/>
              <a:t>Yeni ürün özellikleri geliştirme </a:t>
            </a:r>
          </a:p>
          <a:p>
            <a:pPr marL="889000" lvl="1" indent="-514350" eaLnBrk="1" hangingPunct="1">
              <a:buFont typeface="+mj-lt"/>
              <a:buAutoNum type="arabicPeriod"/>
            </a:pPr>
            <a:r>
              <a:rPr lang="tr-TR" altLang="tr-TR" sz="3200" dirty="0" smtClean="0"/>
              <a:t>Değiştirme (renk, koku, </a:t>
            </a:r>
            <a:r>
              <a:rPr lang="tr-TR" altLang="tr-TR" sz="3200" dirty="0" err="1" smtClean="0"/>
              <a:t>forum,ses</a:t>
            </a:r>
            <a:r>
              <a:rPr lang="tr-TR" altLang="tr-TR" sz="3200" dirty="0" smtClean="0"/>
              <a:t> vb.)</a:t>
            </a:r>
          </a:p>
          <a:p>
            <a:pPr marL="889000" lvl="1" indent="-514350" eaLnBrk="1" hangingPunct="1">
              <a:buFont typeface="+mj-lt"/>
              <a:buAutoNum type="arabicPeriod"/>
            </a:pPr>
            <a:r>
              <a:rPr lang="tr-TR" altLang="tr-TR" sz="3200" dirty="0" smtClean="0"/>
              <a:t>Büyütme, küçültme (ambalajı, ürün miktarını)</a:t>
            </a:r>
          </a:p>
          <a:p>
            <a:pPr marL="889000" lvl="1" indent="-514350" eaLnBrk="1" hangingPunct="1">
              <a:buFont typeface="+mj-lt"/>
              <a:buAutoNum type="arabicPeriod"/>
            </a:pPr>
            <a:r>
              <a:rPr lang="tr-TR" altLang="tr-TR" sz="3200" dirty="0" smtClean="0"/>
              <a:t>İkame yoluna gitme (üretimde başka malzeme süreç ve güç kullanma)</a:t>
            </a:r>
          </a:p>
          <a:p>
            <a:pPr marL="889000" lvl="1" indent="-514350" eaLnBrk="1" hangingPunct="1">
              <a:buFont typeface="+mj-lt"/>
              <a:buAutoNum type="arabicPeriod"/>
            </a:pPr>
            <a:r>
              <a:rPr lang="tr-TR" altLang="tr-TR" sz="3200" dirty="0" smtClean="0"/>
              <a:t>Değişik nitelikte ürün geliştirme</a:t>
            </a:r>
          </a:p>
          <a:p>
            <a:pPr marL="889000" lvl="1" indent="-514350" eaLnBrk="1" hangingPunct="1">
              <a:buFont typeface="+mj-lt"/>
              <a:buAutoNum type="arabicPeriod"/>
            </a:pPr>
            <a:r>
              <a:rPr lang="tr-TR" altLang="tr-TR" sz="3200" dirty="0" smtClean="0"/>
              <a:t>Yeni model ve büyüklükte ürün geliştirme </a:t>
            </a:r>
          </a:p>
          <a:p>
            <a:pPr marL="0" indent="65088" eaLnBrk="1" hangingPunct="1"/>
            <a:endParaRPr lang="tr-TR" altLang="tr-TR" dirty="0" smtClean="0"/>
          </a:p>
          <a:p>
            <a:pPr marL="0" indent="65088" eaLnBrk="1" hangingPunct="1">
              <a:buFont typeface="Wingdings 2" panose="05020102010507070707" pitchFamily="18" charset="2"/>
              <a:buNone/>
            </a:pPr>
            <a:endParaRPr lang="tr-TR" altLang="tr-TR" dirty="0" smtClean="0"/>
          </a:p>
          <a:p>
            <a:pPr marL="0" indent="65088" eaLnBrk="1" hangingPunct="1"/>
            <a:endParaRPr lang="tr-TR" altLang="tr-TR" dirty="0" smtClean="0"/>
          </a:p>
        </p:txBody>
      </p:sp>
    </p:spTree>
    <p:extLst>
      <p:ext uri="{BB962C8B-B14F-4D97-AF65-F5344CB8AC3E}">
        <p14:creationId xmlns:p14="http://schemas.microsoft.com/office/powerpoint/2010/main" val="3122418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İçerik Yer Tutucusu"/>
          <p:cNvSpPr>
            <a:spLocks noGrp="1"/>
          </p:cNvSpPr>
          <p:nvPr>
            <p:ph idx="1"/>
          </p:nvPr>
        </p:nvSpPr>
        <p:spPr>
          <a:xfrm>
            <a:off x="683568" y="260350"/>
            <a:ext cx="7992888" cy="5616922"/>
          </a:xfrm>
        </p:spPr>
        <p:txBody>
          <a:bodyPr/>
          <a:lstStyle/>
          <a:p>
            <a:pPr marL="576262" indent="-457200" eaLnBrk="1" hangingPunct="1">
              <a:spcBef>
                <a:spcPct val="0"/>
              </a:spcBef>
            </a:pPr>
            <a:r>
              <a:rPr lang="tr-TR" altLang="tr-TR" sz="2800" dirty="0" smtClean="0"/>
              <a:t>Ürün geliştirme stratejisi, büyüme limitinin sonuna gelmiş olgun pazarlarda en fazla izlenen stratejilerden biridir. Değiştirme talebini canlandırma söz konusudur.</a:t>
            </a:r>
          </a:p>
          <a:p>
            <a:pPr marL="576262" indent="-457200" eaLnBrk="1" hangingPunct="1">
              <a:spcBef>
                <a:spcPct val="0"/>
              </a:spcBef>
            </a:pPr>
            <a:endParaRPr lang="tr-TR" altLang="tr-TR" sz="2800" dirty="0" smtClean="0"/>
          </a:p>
          <a:p>
            <a:pPr marL="576262" indent="-457200" eaLnBrk="1" hangingPunct="1">
              <a:spcBef>
                <a:spcPct val="0"/>
              </a:spcBef>
            </a:pPr>
            <a:endParaRPr lang="tr-TR" altLang="tr-TR" sz="2800" dirty="0" smtClean="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4077072"/>
            <a:ext cx="2736304" cy="28529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576262" lvl="0" indent="-457200">
              <a:spcBef>
                <a:spcPct val="0"/>
              </a:spcBef>
              <a:buClr>
                <a:srgbClr val="FEDD78"/>
              </a:buClr>
            </a:pPr>
            <a:r>
              <a:rPr lang="tr-TR" altLang="tr-TR" sz="2800" dirty="0"/>
              <a:t>"Eskiyi getir yeniyi götür, "Şimdi daha güçlü, farklı" sloganlarıyla tüketicilerin ellerindeki ürünlerden sıkılmaları ve değiştirme isteğinin oluşması sağlanır. Özellikle otomobil, beyaz eşya, mobilya, halı vb. dayanıklı tüketim mallarında sıkça kullanılan stratejilerden biridir.</a:t>
            </a:r>
          </a:p>
          <a:p>
            <a:endParaRPr lang="tr-TR" dirty="0"/>
          </a:p>
        </p:txBody>
      </p:sp>
    </p:spTree>
    <p:extLst>
      <p:ext uri="{BB962C8B-B14F-4D97-AF65-F5344CB8AC3E}">
        <p14:creationId xmlns:p14="http://schemas.microsoft.com/office/powerpoint/2010/main" val="4004298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2 İçerik Yer Tutucusu"/>
          <p:cNvSpPr>
            <a:spLocks noGrp="1"/>
          </p:cNvSpPr>
          <p:nvPr>
            <p:ph idx="1"/>
          </p:nvPr>
        </p:nvSpPr>
        <p:spPr>
          <a:xfrm>
            <a:off x="755576" y="404663"/>
            <a:ext cx="7704856" cy="5904657"/>
          </a:xfrm>
        </p:spPr>
        <p:txBody>
          <a:bodyPr rtlCol="0">
            <a:normAutofit lnSpcReduction="10000"/>
          </a:bodyPr>
          <a:lstStyle/>
          <a:p>
            <a:pPr eaLnBrk="1" fontAlgn="auto" hangingPunct="1">
              <a:spcAft>
                <a:spcPts val="0"/>
              </a:spcAft>
              <a:buFont typeface="Wingdings 2" panose="05020102010507070707" pitchFamily="18" charset="2"/>
              <a:buNone/>
              <a:defRPr/>
            </a:pPr>
            <a:r>
              <a:rPr lang="tr-TR" altLang="tr-TR" sz="3600" b="1" u="sng" dirty="0" smtClean="0"/>
              <a:t>Çeşitlendirme Stratejileri:</a:t>
            </a:r>
            <a:r>
              <a:rPr lang="tr-TR" altLang="tr-TR" sz="3600" b="1" dirty="0" smtClean="0"/>
              <a:t>  </a:t>
            </a:r>
            <a:r>
              <a:rPr lang="tr-TR" altLang="tr-TR" sz="3600" dirty="0" smtClean="0"/>
              <a:t>Çeşitlendirme stratejisi , örgütün yeni ürünlerle, yeni pazarlara girmesidir. </a:t>
            </a:r>
          </a:p>
          <a:p>
            <a:pPr eaLnBrk="1" fontAlgn="auto" hangingPunct="1">
              <a:spcAft>
                <a:spcPts val="0"/>
              </a:spcAft>
              <a:defRPr/>
            </a:pPr>
            <a:r>
              <a:rPr lang="tr-TR" altLang="tr-TR" sz="3600" dirty="0" smtClean="0"/>
              <a:t>Eğer mevcut pazarda yapılacak bir şey kalmamışsa büyüme limitlerinin sonuna kadar gelinmişse, işletmenin pazarda daha fazla büyüme imkanı yoksa ya da başka endüstrilerde değerlendirilmesi gereken fırsatlar varsa uygun bir stratejidir. </a:t>
            </a:r>
          </a:p>
          <a:p>
            <a:pPr eaLnBrk="1" fontAlgn="auto" hangingPunct="1">
              <a:spcAft>
                <a:spcPts val="0"/>
              </a:spcAft>
              <a:defRPr/>
            </a:pPr>
            <a:endParaRPr lang="tr-TR" altLang="tr-TR" sz="36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2 İçerik Yer Tutucusu"/>
          <p:cNvSpPr>
            <a:spLocks noGrp="1"/>
          </p:cNvSpPr>
          <p:nvPr>
            <p:ph idx="1"/>
          </p:nvPr>
        </p:nvSpPr>
        <p:spPr>
          <a:xfrm>
            <a:off x="395536" y="260648"/>
            <a:ext cx="8748464" cy="6597352"/>
          </a:xfrm>
        </p:spPr>
        <p:txBody>
          <a:bodyPr/>
          <a:lstStyle/>
          <a:p>
            <a:pPr eaLnBrk="1" hangingPunct="1"/>
            <a:r>
              <a:rPr lang="tr-TR" altLang="tr-TR" sz="2800" dirty="0" smtClean="0"/>
              <a:t>Örneğin , tüm dünyada enerji sektörü geleceği parlak bir yatırım alanı haline gelmiştir. Bu durum, fırsatlarla dolu olan ülkemizdeki büyük firmaların (Koç, Zorlu vb.) önceden bu alanda yatırımları ve deneyimleri olmamasına rağmen, sektöre girmelerine neden olmuştur. </a:t>
            </a:r>
          </a:p>
          <a:p>
            <a:pPr eaLnBrk="1" hangingPunct="1"/>
            <a:endParaRPr lang="tr-TR" altLang="tr-TR" sz="2800" dirty="0" smtClean="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4430018"/>
            <a:ext cx="3168352" cy="24279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lgn="just">
              <a:buClr>
                <a:srgbClr val="FEDD78"/>
              </a:buClr>
            </a:pPr>
            <a:r>
              <a:rPr lang="tr-TR" altLang="tr-TR" sz="3200" dirty="0"/>
              <a:t>Ancak </a:t>
            </a:r>
            <a:r>
              <a:rPr lang="tr-TR" altLang="tr-TR" sz="3200" dirty="0" smtClean="0"/>
              <a:t>çeşitlendirme, diğer </a:t>
            </a:r>
            <a:r>
              <a:rPr lang="tr-TR" altLang="tr-TR" sz="3200" dirty="0"/>
              <a:t>stratejilere göre risklidir. Firmanın deneyimli olmadığı pazarlar ve ürünler söz konusudur. Bunun için firmanın kendisini</a:t>
            </a:r>
            <a:r>
              <a:rPr lang="tr-TR" altLang="tr-TR" sz="3200" dirty="0" smtClean="0"/>
              <a:t>, kaynaklarını</a:t>
            </a:r>
            <a:r>
              <a:rPr lang="tr-TR" altLang="tr-TR" sz="3200" dirty="0"/>
              <a:t>, rakiplerini </a:t>
            </a:r>
            <a:r>
              <a:rPr lang="tr-TR" altLang="tr-TR" sz="3200" dirty="0" smtClean="0"/>
              <a:t>vb</a:t>
            </a:r>
            <a:r>
              <a:rPr lang="tr-TR" altLang="tr-TR" sz="3200" dirty="0"/>
              <a:t>.</a:t>
            </a:r>
            <a:r>
              <a:rPr lang="tr-TR" altLang="tr-TR" sz="3200" dirty="0" smtClean="0"/>
              <a:t>  </a:t>
            </a:r>
            <a:r>
              <a:rPr lang="tr-TR" altLang="tr-TR" sz="3200" dirty="0"/>
              <a:t>iyi değerlendirmesi    gerekmektedir.</a:t>
            </a:r>
          </a:p>
          <a:p>
            <a:endParaRPr lang="tr-TR" dirty="0"/>
          </a:p>
        </p:txBody>
      </p:sp>
    </p:spTree>
    <p:extLst>
      <p:ext uri="{BB962C8B-B14F-4D97-AF65-F5344CB8AC3E}">
        <p14:creationId xmlns:p14="http://schemas.microsoft.com/office/powerpoint/2010/main" val="197808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404664"/>
            <a:ext cx="8208912" cy="6453336"/>
          </a:xfrm>
        </p:spPr>
        <p:txBody>
          <a:bodyPr rtlCol="0">
            <a:normAutofit/>
          </a:bodyPr>
          <a:lstStyle/>
          <a:p>
            <a:pPr marL="438912" indent="-320040" eaLnBrk="1" fontAlgn="auto" hangingPunct="1">
              <a:spcBef>
                <a:spcPts val="0"/>
              </a:spcBef>
              <a:spcAft>
                <a:spcPts val="0"/>
              </a:spcAft>
              <a:buClr>
                <a:schemeClr val="accent3"/>
              </a:buClr>
              <a:buFont typeface="Wingdings 2"/>
              <a:buChar char=""/>
              <a:defRPr/>
            </a:pPr>
            <a:r>
              <a:rPr lang="tr-TR" sz="2400" b="1" i="1" u="sng" dirty="0" err="1" smtClean="0">
                <a:effectLst>
                  <a:outerShdw blurRad="38100" dist="38100" dir="2700000" algn="tl">
                    <a:srgbClr val="000000">
                      <a:alpha val="43137"/>
                    </a:srgbClr>
                  </a:outerShdw>
                </a:effectLst>
              </a:rPr>
              <a:t>Konsantirik</a:t>
            </a:r>
            <a:r>
              <a:rPr lang="tr-TR" sz="2400" b="1" i="1" u="sng" dirty="0" smtClean="0">
                <a:effectLst>
                  <a:outerShdw blurRad="38100" dist="38100" dir="2700000" algn="tl">
                    <a:srgbClr val="000000">
                      <a:alpha val="43137"/>
                    </a:srgbClr>
                  </a:outerShdw>
                </a:effectLst>
              </a:rPr>
              <a:t> Çeşitlendirme, </a:t>
            </a:r>
            <a:r>
              <a:rPr lang="tr-TR" sz="2400" dirty="0" smtClean="0"/>
              <a:t>firmanın mevcut ürün dizisine teknolojik ve pazarlama sinerjisi yaratabilecek ürünler eklenmesidir. Normal yoğurt üreten bir firmanın kalsiyum katkılı yoğurt üretmesi örnek olarak verilebilir.</a:t>
            </a:r>
          </a:p>
          <a:p>
            <a:pPr marL="438912" indent="-320040" eaLnBrk="1" fontAlgn="auto" hangingPunct="1">
              <a:spcBef>
                <a:spcPts val="0"/>
              </a:spcBef>
              <a:spcAft>
                <a:spcPts val="0"/>
              </a:spcAft>
              <a:buClr>
                <a:schemeClr val="accent3"/>
              </a:buClr>
              <a:buFont typeface="Wingdings 2"/>
              <a:buNone/>
              <a:defRPr/>
            </a:pPr>
            <a:endParaRPr lang="tr-TR" sz="2400" dirty="0" smtClean="0"/>
          </a:p>
          <a:p>
            <a:pPr marL="438912" indent="-320040" eaLnBrk="1" fontAlgn="auto" hangingPunct="1">
              <a:spcBef>
                <a:spcPts val="0"/>
              </a:spcBef>
              <a:spcAft>
                <a:spcPts val="0"/>
              </a:spcAft>
              <a:buClr>
                <a:schemeClr val="accent3"/>
              </a:buClr>
              <a:buFont typeface="Wingdings 2"/>
              <a:buChar char=""/>
              <a:defRPr/>
            </a:pPr>
            <a:r>
              <a:rPr lang="tr-TR" sz="2400" b="1" i="1" u="sng" dirty="0" smtClean="0">
                <a:effectLst>
                  <a:outerShdw blurRad="38100" dist="38100" dir="2700000" algn="tl">
                    <a:srgbClr val="000000">
                      <a:alpha val="43137"/>
                    </a:srgbClr>
                  </a:outerShdw>
                </a:effectLst>
              </a:rPr>
              <a:t>Yatay Çeşitlendirme </a:t>
            </a:r>
            <a:r>
              <a:rPr lang="tr-TR" sz="2400" dirty="0" smtClean="0"/>
              <a:t>ise işletme mevcut üründeki teknolojiden farklı bir teknoloji kullanır. Bu mevcut müşterilerine çekici gelebilecek ürünlerdir. </a:t>
            </a:r>
            <a:r>
              <a:rPr lang="tr-TR" sz="2400" dirty="0" err="1" smtClean="0"/>
              <a:t>Nestle'nin</a:t>
            </a:r>
            <a:r>
              <a:rPr lang="tr-TR" sz="2400" dirty="0" smtClean="0"/>
              <a:t> kahve yanında su işine girmesi örnek olarak gösterilebilir.</a:t>
            </a:r>
          </a:p>
          <a:p>
            <a:pPr marL="438912" indent="-320040" eaLnBrk="1" fontAlgn="auto" hangingPunct="1">
              <a:spcBef>
                <a:spcPts val="0"/>
              </a:spcBef>
              <a:spcAft>
                <a:spcPts val="0"/>
              </a:spcAft>
              <a:buClr>
                <a:schemeClr val="accent3"/>
              </a:buClr>
              <a:buFont typeface="Wingdings 2"/>
              <a:buNone/>
              <a:defRPr/>
            </a:pPr>
            <a:endParaRPr lang="tr-TR" sz="2400" dirty="0" smtClean="0"/>
          </a:p>
          <a:p>
            <a:pPr marL="438912" indent="-320040" eaLnBrk="1" fontAlgn="auto" hangingPunct="1">
              <a:spcBef>
                <a:spcPts val="0"/>
              </a:spcBef>
              <a:spcAft>
                <a:spcPts val="0"/>
              </a:spcAft>
              <a:buClr>
                <a:schemeClr val="accent3"/>
              </a:buClr>
              <a:buFont typeface="Wingdings 2"/>
              <a:buChar char=""/>
              <a:defRPr/>
            </a:pPr>
            <a:r>
              <a:rPr lang="tr-TR" sz="2400" b="1" i="1" u="sng" dirty="0" err="1" smtClean="0">
                <a:effectLst>
                  <a:outerShdw blurRad="38100" dist="38100" dir="2700000" algn="tl">
                    <a:srgbClr val="000000">
                      <a:alpha val="43137"/>
                    </a:srgbClr>
                  </a:outerShdw>
                </a:effectLst>
              </a:rPr>
              <a:t>Konglomeratif</a:t>
            </a:r>
            <a:r>
              <a:rPr lang="tr-TR" sz="2400" b="1" i="1" u="sng" dirty="0" smtClean="0">
                <a:effectLst>
                  <a:outerShdw blurRad="38100" dist="38100" dir="2700000" algn="tl">
                    <a:srgbClr val="000000">
                      <a:alpha val="43137"/>
                    </a:srgbClr>
                  </a:outerShdw>
                </a:effectLst>
              </a:rPr>
              <a:t> Çeşitlendirme</a:t>
            </a:r>
            <a:r>
              <a:rPr lang="tr-TR" sz="2400" dirty="0" smtClean="0"/>
              <a:t> ise firmanın hali hazır teknolojisi ile hiç alakası olmayan bir ürün ile yepyeni pazarlara girmesidir. Örneğin gıda işinde olan bir firmanın, otomobil üretimine başlaması gibi.</a:t>
            </a:r>
          </a:p>
          <a:p>
            <a:pPr marL="438912" indent="-320040" eaLnBrk="1" fontAlgn="auto" hangingPunct="1">
              <a:spcBef>
                <a:spcPts val="0"/>
              </a:spcBef>
              <a:spcAft>
                <a:spcPts val="0"/>
              </a:spcAft>
              <a:buClr>
                <a:schemeClr val="accent3"/>
              </a:buClr>
              <a:buFont typeface="Wingdings 2"/>
              <a:buChar char=""/>
              <a:defRPr/>
            </a:pPr>
            <a:endParaRPr lang="tr-T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5877272"/>
            <a:ext cx="2339752" cy="9807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09443" y="1268761"/>
            <a:ext cx="7125112" cy="4590038"/>
          </a:xfrm>
        </p:spPr>
        <p:txBody>
          <a:bodyPr/>
          <a:lstStyle/>
          <a:p>
            <a:pPr algn="just"/>
            <a:r>
              <a:rPr lang="tr-TR" dirty="0" smtClean="0"/>
              <a:t> </a:t>
            </a:r>
            <a:r>
              <a:rPr lang="tr-TR" sz="2400" b="1" dirty="0">
                <a:effectLst/>
              </a:rPr>
              <a:t>Firmalar SİB her birini değerlendirdikten sonra sıra, uygun olanlar için pazarda büyüme fırsatlarını araştırmaya gelir. Bunun için firma, yoğun büyüme, bütünleşmiş büyüme, farklılaşma veya çeşitlendirme stratejilerinden birini veya birkaçını yürütebilir. </a:t>
            </a:r>
            <a:r>
              <a:rPr lang="tr-TR" sz="2400" dirty="0">
                <a:effectLst/>
              </a:rPr>
              <a:t>Bu büyüme stratejileri aşağıda sırasıyla ele alınmıştır. </a:t>
            </a:r>
          </a:p>
        </p:txBody>
      </p:sp>
    </p:spTree>
    <p:extLst>
      <p:ext uri="{BB962C8B-B14F-4D97-AF65-F5344CB8AC3E}">
        <p14:creationId xmlns:p14="http://schemas.microsoft.com/office/powerpoint/2010/main" val="23039983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55576" y="332656"/>
            <a:ext cx="7560840" cy="6669087"/>
          </a:xfrm>
        </p:spPr>
        <p:txBody>
          <a:bodyPr rtlCol="0">
            <a:normAutofit/>
          </a:bodyPr>
          <a:lstStyle/>
          <a:p>
            <a:pPr marL="438912" indent="-320040" eaLnBrk="1" fontAlgn="auto" hangingPunct="1">
              <a:spcBef>
                <a:spcPts val="0"/>
              </a:spcBef>
              <a:spcAft>
                <a:spcPts val="0"/>
              </a:spcAft>
              <a:buClr>
                <a:schemeClr val="accent3"/>
              </a:buClr>
              <a:buFont typeface="Wingdings 2" panose="05020102010507070707" pitchFamily="18" charset="2"/>
              <a:buNone/>
              <a:defRPr/>
            </a:pPr>
            <a:r>
              <a:rPr lang="tr-TR" sz="3200" b="1" i="1" u="sng" dirty="0" smtClean="0">
                <a:effectLst>
                  <a:outerShdw blurRad="38100" dist="38100" dir="2700000" algn="tl">
                    <a:srgbClr val="000000">
                      <a:alpha val="43137"/>
                    </a:srgbClr>
                  </a:outerShdw>
                </a:effectLst>
              </a:rPr>
              <a:t>Bütünleşme Stratejileri; </a:t>
            </a:r>
          </a:p>
          <a:p>
            <a:pPr marL="438912" indent="-320040" eaLnBrk="1" fontAlgn="auto" hangingPunct="1">
              <a:spcBef>
                <a:spcPts val="0"/>
              </a:spcBef>
              <a:spcAft>
                <a:spcPts val="0"/>
              </a:spcAft>
              <a:buClr>
                <a:schemeClr val="accent3"/>
              </a:buClr>
              <a:buFont typeface="Wingdings 2"/>
              <a:buChar char=""/>
              <a:defRPr/>
            </a:pPr>
            <a:endParaRPr lang="tr-TR" sz="2800" dirty="0" smtClean="0"/>
          </a:p>
          <a:p>
            <a:pPr marL="438912" indent="-320040" eaLnBrk="1" fontAlgn="auto" hangingPunct="1">
              <a:spcBef>
                <a:spcPts val="0"/>
              </a:spcBef>
              <a:spcAft>
                <a:spcPts val="0"/>
              </a:spcAft>
              <a:buClr>
                <a:schemeClr val="accent3"/>
              </a:buClr>
              <a:buFont typeface="Wingdings 2"/>
              <a:buChar char=""/>
              <a:defRPr/>
            </a:pPr>
            <a:r>
              <a:rPr lang="tr-TR" sz="2800" dirty="0" smtClean="0"/>
              <a:t>Bir işletme ileri, geriye ya da yatay bütünleşerek satış ve kârlılığını  artırabilir. </a:t>
            </a:r>
          </a:p>
          <a:p>
            <a:pPr marL="274320" indent="-274320" eaLnBrk="1" fontAlgn="auto" hangingPunct="1">
              <a:spcAft>
                <a:spcPts val="0"/>
              </a:spcAft>
              <a:buClr>
                <a:schemeClr val="accent3"/>
              </a:buClr>
              <a:buFont typeface="Wingdings 2"/>
              <a:buChar char=""/>
              <a:defRPr/>
            </a:pPr>
            <a:r>
              <a:rPr lang="tr-TR" sz="2800" b="1" u="sng" dirty="0" smtClean="0"/>
              <a:t>Geriye doğru bütünleşme</a:t>
            </a:r>
            <a:r>
              <a:rPr lang="tr-TR" sz="2800" b="1" dirty="0" smtClean="0"/>
              <a:t>, firmanın kendisinden önce gelen tedarikçilerin yönetim ya da mülkiyetini ele geçirmesidir.</a:t>
            </a:r>
            <a:r>
              <a:rPr lang="tr-TR" sz="2800" dirty="0" smtClean="0"/>
              <a:t> </a:t>
            </a:r>
          </a:p>
          <a:p>
            <a:pPr marL="274320" indent="-274320" eaLnBrk="1" fontAlgn="auto" hangingPunct="1">
              <a:spcAft>
                <a:spcPts val="0"/>
              </a:spcAft>
              <a:buClr>
                <a:schemeClr val="accent3"/>
              </a:buClr>
              <a:buFont typeface="Wingdings 2" panose="05020102010507070707" pitchFamily="18" charset="2"/>
              <a:buNone/>
              <a:defRPr/>
            </a:pPr>
            <a:r>
              <a:rPr lang="tr-TR" sz="2800" dirty="0" smtClean="0"/>
              <a:t>		Örneğin et ürünleri üreten bir firmanın, pazardaki bir takım hayvan çiftliklerini satın alması ya da büyükbaş hayvan çiftlikleri kurması gibi. Amaç  daha fazla kâr elde etmek ve pazarı daha iyi kontrol edebilmektir. </a:t>
            </a:r>
          </a:p>
          <a:p>
            <a:pPr marL="438912" indent="-320040" eaLnBrk="1" fontAlgn="auto" hangingPunct="1">
              <a:spcBef>
                <a:spcPts val="0"/>
              </a:spcBef>
              <a:spcAft>
                <a:spcPts val="0"/>
              </a:spcAft>
              <a:buClr>
                <a:schemeClr val="accent3"/>
              </a:buClr>
              <a:buFont typeface="Wingdings 2"/>
              <a:buChar char=""/>
              <a:defRPr/>
            </a:pPr>
            <a:endParaRPr lang="tr-TR"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1"/>
            <a:ext cx="3923928" cy="15567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259632" y="332656"/>
            <a:ext cx="7172605" cy="6409793"/>
          </a:xfrm>
        </p:spPr>
        <p:txBody>
          <a:bodyPr rtlCol="0">
            <a:normAutofit/>
          </a:bodyPr>
          <a:lstStyle/>
          <a:p>
            <a:pPr marL="274320" indent="-274320" eaLnBrk="1" fontAlgn="auto" hangingPunct="1">
              <a:spcAft>
                <a:spcPts val="0"/>
              </a:spcAft>
              <a:buClr>
                <a:schemeClr val="accent3"/>
              </a:buClr>
              <a:buFont typeface="Wingdings 2"/>
              <a:buChar char=""/>
              <a:defRPr/>
            </a:pPr>
            <a:endParaRPr lang="tr-TR" sz="2800" b="1" u="sng" dirty="0" smtClean="0"/>
          </a:p>
          <a:p>
            <a:pPr marL="274320" indent="-274320" eaLnBrk="1" fontAlgn="auto" hangingPunct="1">
              <a:spcAft>
                <a:spcPts val="0"/>
              </a:spcAft>
              <a:buClr>
                <a:schemeClr val="accent3"/>
              </a:buClr>
              <a:buFont typeface="Wingdings 2"/>
              <a:buChar char=""/>
              <a:defRPr/>
            </a:pPr>
            <a:r>
              <a:rPr lang="tr-TR" sz="2800" b="1" u="sng" dirty="0" smtClean="0"/>
              <a:t>İleriye doğru bütünleşme </a:t>
            </a:r>
            <a:r>
              <a:rPr lang="tr-TR" sz="2800" b="1" dirty="0" smtClean="0"/>
              <a:t>ise  firmanın kendisinden sonra gelen aracı kuruluşların yönetim ve mülkiyetini ele geçirmesidir</a:t>
            </a:r>
            <a:r>
              <a:rPr lang="tr-TR" sz="2800" dirty="0" smtClean="0"/>
              <a:t>. 		</a:t>
            </a:r>
          </a:p>
          <a:p>
            <a:pPr marL="0" indent="0" eaLnBrk="1" fontAlgn="auto" hangingPunct="1">
              <a:spcAft>
                <a:spcPts val="0"/>
              </a:spcAft>
              <a:buClr>
                <a:schemeClr val="accent3"/>
              </a:buClr>
              <a:buNone/>
              <a:defRPr/>
            </a:pPr>
            <a:r>
              <a:rPr lang="tr-TR" sz="2800" dirty="0" smtClean="0"/>
              <a:t>Örneğin, toptancı ya da perakendeci noktasında yüksek kârlılık varsa ileriye doğru bütünleşme gerçekleştirilebilir. Ülker’in, Bizim marketleri buna örnek gösterilebilir Üretici firmalar kendi toptancı ya da perakendeci firmalarını  oluşturabilir veya satın alabilirler.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259632" y="332656"/>
            <a:ext cx="7172605" cy="6409793"/>
          </a:xfrm>
        </p:spPr>
        <p:txBody>
          <a:bodyPr rtlCol="0">
            <a:normAutofit/>
          </a:bodyPr>
          <a:lstStyle/>
          <a:p>
            <a:pPr marL="274320" indent="-274320" eaLnBrk="1" fontAlgn="auto" hangingPunct="1">
              <a:spcAft>
                <a:spcPts val="0"/>
              </a:spcAft>
              <a:buClr>
                <a:schemeClr val="accent3"/>
              </a:buClr>
              <a:buFont typeface="Wingdings 2"/>
              <a:buChar char=""/>
              <a:defRPr/>
            </a:pPr>
            <a:endParaRPr lang="tr-TR" sz="2800" b="1" u="sng" dirty="0" smtClean="0"/>
          </a:p>
          <a:p>
            <a:pPr marL="274320" indent="-274320" eaLnBrk="1" fontAlgn="auto" hangingPunct="1">
              <a:spcAft>
                <a:spcPts val="0"/>
              </a:spcAft>
              <a:buClr>
                <a:schemeClr val="accent3"/>
              </a:buClr>
              <a:buFont typeface="Wingdings 2"/>
              <a:buChar char=""/>
              <a:defRPr/>
            </a:pPr>
            <a:r>
              <a:rPr lang="tr-TR" sz="2800" b="1" u="sng" dirty="0" smtClean="0"/>
              <a:t>Yatay bütünleşme </a:t>
            </a:r>
            <a:r>
              <a:rPr lang="tr-TR" sz="2800" b="1" dirty="0" smtClean="0"/>
              <a:t>ise firmanın bazı rakiplerinin mülkiyetini ve denetimini ele geçirme çabası olarak  tanımlanabilir.</a:t>
            </a:r>
            <a:r>
              <a:rPr lang="tr-TR" sz="2800" dirty="0" smtClean="0"/>
              <a:t> 		</a:t>
            </a:r>
            <a:endParaRPr lang="tr-TR" sz="2800" dirty="0"/>
          </a:p>
          <a:p>
            <a:pPr marL="0" indent="0" eaLnBrk="1" fontAlgn="auto" hangingPunct="1">
              <a:spcAft>
                <a:spcPts val="0"/>
              </a:spcAft>
              <a:buClr>
                <a:schemeClr val="accent3"/>
              </a:buClr>
              <a:buNone/>
              <a:defRPr/>
            </a:pPr>
            <a:endParaRPr lang="tr-TR" sz="2800" dirty="0"/>
          </a:p>
          <a:p>
            <a:pPr marL="0" indent="0" eaLnBrk="1" fontAlgn="auto" hangingPunct="1">
              <a:spcAft>
                <a:spcPts val="0"/>
              </a:spcAft>
              <a:buClr>
                <a:schemeClr val="accent3"/>
              </a:buClr>
              <a:buNone/>
              <a:defRPr/>
            </a:pPr>
            <a:r>
              <a:rPr lang="tr-TR" sz="2800" dirty="0" smtClean="0"/>
              <a:t>Migros’un </a:t>
            </a:r>
            <a:r>
              <a:rPr lang="tr-TR" sz="2800" dirty="0" err="1" smtClean="0"/>
              <a:t>Tansaş’ı</a:t>
            </a:r>
            <a:r>
              <a:rPr lang="tr-TR" sz="2800" dirty="0" smtClean="0"/>
              <a:t>, </a:t>
            </a:r>
            <a:r>
              <a:rPr lang="tr-TR" sz="2800" dirty="0" err="1" smtClean="0"/>
              <a:t>Careefour’un</a:t>
            </a:r>
            <a:r>
              <a:rPr lang="tr-TR" sz="2800" dirty="0" smtClean="0"/>
              <a:t> </a:t>
            </a:r>
            <a:r>
              <a:rPr lang="tr-TR" sz="2800" dirty="0" err="1" smtClean="0"/>
              <a:t>Gima’yı</a:t>
            </a:r>
            <a:r>
              <a:rPr lang="tr-TR" sz="2800" dirty="0" smtClean="0"/>
              <a:t> satın alması yatay bütünleşmeye örnek gösterilebilir.</a:t>
            </a: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0"/>
            <a:ext cx="3779912" cy="20608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176748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3600" b="1" dirty="0" smtClean="0"/>
              <a:t>Pazara En iyi Giriş Stratejileri </a:t>
            </a:r>
            <a:endParaRPr lang="tr-TR" sz="3600" b="1" dirty="0"/>
          </a:p>
        </p:txBody>
      </p:sp>
      <p:sp>
        <p:nvSpPr>
          <p:cNvPr id="3" name="İçerik Yer Tutucusu 2"/>
          <p:cNvSpPr>
            <a:spLocks noGrp="1"/>
          </p:cNvSpPr>
          <p:nvPr>
            <p:ph idx="1"/>
          </p:nvPr>
        </p:nvSpPr>
        <p:spPr>
          <a:xfrm>
            <a:off x="251520" y="1807361"/>
            <a:ext cx="8568951" cy="4501959"/>
          </a:xfrm>
        </p:spPr>
        <p:txBody>
          <a:bodyPr>
            <a:normAutofit/>
          </a:bodyPr>
          <a:lstStyle/>
          <a:p>
            <a:r>
              <a:rPr lang="tr-TR" sz="2800" dirty="0" smtClean="0"/>
              <a:t>İşletme yoğun, bütünleştirici veya çeşitlendirici büyüme stratejisini seçtikten sonra aşağıdaki 3 giriş stratejisinden birini veya birkaçını uygulamaya çalışır. Bu stratejiler ;</a:t>
            </a:r>
          </a:p>
          <a:p>
            <a:pPr>
              <a:buFont typeface="Wingdings" pitchFamily="2" charset="2"/>
              <a:buChar char="§"/>
            </a:pPr>
            <a:r>
              <a:rPr lang="tr-TR" sz="2800" dirty="0" smtClean="0"/>
              <a:t>Ele Geçirme</a:t>
            </a:r>
          </a:p>
          <a:p>
            <a:pPr>
              <a:buFont typeface="Wingdings" pitchFamily="2" charset="2"/>
              <a:buChar char="§"/>
            </a:pPr>
            <a:r>
              <a:rPr lang="tr-TR" sz="2800" dirty="0" smtClean="0"/>
              <a:t>İçten Gelişme</a:t>
            </a:r>
          </a:p>
          <a:p>
            <a:pPr>
              <a:buFont typeface="Wingdings" pitchFamily="2" charset="2"/>
              <a:buChar char="§"/>
            </a:pPr>
            <a:r>
              <a:rPr lang="tr-TR" sz="2800" dirty="0" smtClean="0"/>
              <a:t>Başka Firmalarla İşbirliğidir. </a:t>
            </a:r>
          </a:p>
        </p:txBody>
      </p:sp>
    </p:spTree>
    <p:extLst>
      <p:ext uri="{BB962C8B-B14F-4D97-AF65-F5344CB8AC3E}">
        <p14:creationId xmlns:p14="http://schemas.microsoft.com/office/powerpoint/2010/main" val="30596617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764704"/>
            <a:ext cx="8640960" cy="5688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70216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3600" b="1" dirty="0" smtClean="0"/>
              <a:t>Ele Geçirme Stratejisi </a:t>
            </a:r>
            <a:endParaRPr lang="tr-TR" sz="3600" b="1" dirty="0"/>
          </a:p>
        </p:txBody>
      </p:sp>
      <p:sp>
        <p:nvSpPr>
          <p:cNvPr id="3" name="İçerik Yer Tutucusu 2"/>
          <p:cNvSpPr>
            <a:spLocks noGrp="1"/>
          </p:cNvSpPr>
          <p:nvPr>
            <p:ph idx="1"/>
          </p:nvPr>
        </p:nvSpPr>
        <p:spPr>
          <a:xfrm>
            <a:off x="323528" y="1807361"/>
            <a:ext cx="8496944" cy="4357943"/>
          </a:xfrm>
        </p:spPr>
        <p:txBody>
          <a:bodyPr>
            <a:noAutofit/>
          </a:bodyPr>
          <a:lstStyle/>
          <a:p>
            <a:r>
              <a:rPr lang="tr-TR" sz="2400" dirty="0" smtClean="0"/>
              <a:t>Yoğun bütünleştirici veya </a:t>
            </a:r>
            <a:r>
              <a:rPr lang="tr-TR" sz="2400" dirty="0" err="1" smtClean="0"/>
              <a:t>konglomeratif</a:t>
            </a:r>
            <a:r>
              <a:rPr lang="tr-TR" sz="2400" dirty="0" smtClean="0"/>
              <a:t> büyüme amaçlarıyla bilinmeyen yeni bir pazara girmenin en kolay ve hızlı yolu mevcut bir ürün veya firmanın ele geçirilmesidir. </a:t>
            </a:r>
          </a:p>
          <a:p>
            <a:r>
              <a:rPr lang="tr-TR" sz="2400" dirty="0" smtClean="0"/>
              <a:t>Bunun için gerekli olan faktörlerden biri firmanın finansal kaynaklarının olması, ikincisi de ele geçirdiği firmayı idare edebileceğine ilişkin güvendir. </a:t>
            </a:r>
          </a:p>
          <a:p>
            <a:r>
              <a:rPr lang="tr-TR" sz="2400" dirty="0" smtClean="0"/>
              <a:t>Ele geçirme firma için bilgi, kaynak geliştirme ve isim yapma gibi pahalı ve zaman alıcı süreçleri ortadan kaldırır. </a:t>
            </a:r>
          </a:p>
          <a:p>
            <a:r>
              <a:rPr lang="tr-TR" sz="2400" dirty="0"/>
              <a:t>E</a:t>
            </a:r>
            <a:r>
              <a:rPr lang="tr-TR" sz="2400" dirty="0" smtClean="0"/>
              <a:t>le geçirmeye Türkiye’de ˝Şirket </a:t>
            </a:r>
            <a:r>
              <a:rPr lang="tr-TR" sz="2400" dirty="0"/>
              <a:t>b</a:t>
            </a:r>
            <a:r>
              <a:rPr lang="tr-TR" sz="2400" dirty="0" smtClean="0"/>
              <a:t>irleşmeleri, şirket nikahları˝ denilmektedir. </a:t>
            </a:r>
          </a:p>
          <a:p>
            <a:r>
              <a:rPr lang="tr-TR" sz="2400" dirty="0" smtClean="0"/>
              <a:t>Ele geçirme stratejisinde şu yollar izlenebilir; </a:t>
            </a:r>
            <a:endParaRPr lang="tr-TR" sz="2400" dirty="0"/>
          </a:p>
        </p:txBody>
      </p:sp>
    </p:spTree>
    <p:extLst>
      <p:ext uri="{BB962C8B-B14F-4D97-AF65-F5344CB8AC3E}">
        <p14:creationId xmlns:p14="http://schemas.microsoft.com/office/powerpoint/2010/main" val="1276214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3600" b="1" dirty="0" smtClean="0"/>
              <a:t>1. Lisans Anlaşmaları </a:t>
            </a:r>
            <a:endParaRPr lang="tr-TR" sz="3600" b="1" dirty="0"/>
          </a:p>
        </p:txBody>
      </p:sp>
      <p:sp>
        <p:nvSpPr>
          <p:cNvPr id="3" name="İçerik Yer Tutucusu 2"/>
          <p:cNvSpPr>
            <a:spLocks noGrp="1"/>
          </p:cNvSpPr>
          <p:nvPr>
            <p:ph idx="1"/>
          </p:nvPr>
        </p:nvSpPr>
        <p:spPr>
          <a:xfrm>
            <a:off x="467544" y="1412777"/>
            <a:ext cx="8280920" cy="4446022"/>
          </a:xfrm>
        </p:spPr>
        <p:txBody>
          <a:bodyPr/>
          <a:lstStyle/>
          <a:p>
            <a:r>
              <a:rPr lang="tr-TR" sz="2800" dirty="0" smtClean="0"/>
              <a:t>İşletme lisans veren firma ile onun ürün veya ürünlerini </a:t>
            </a:r>
            <a:r>
              <a:rPr lang="tr-TR" sz="2800" dirty="0" err="1" smtClean="0"/>
              <a:t>royalti</a:t>
            </a:r>
            <a:r>
              <a:rPr lang="tr-TR" sz="2800" dirty="0" smtClean="0"/>
              <a:t> veya başka türlü bir ödeme karşılığı üretme ve/veya satma konusunda anlaşır. Bu yol bir firma için yeni bir ürünle uğraşmanın en ucuz ve en az riskli yollarından biridir. Ürün kalitesi ve bilinci konusundaki uğraşların büyük bir kısmı zaten lisans veren tarafından önceden geliştirilmiş ve yerleştirilmiştir. </a:t>
            </a:r>
          </a:p>
          <a:p>
            <a:pPr marL="0" indent="0">
              <a:buNone/>
            </a:pPr>
            <a:endParaRPr lang="tr-TR" dirty="0" smtClean="0"/>
          </a:p>
        </p:txBody>
      </p:sp>
    </p:spTree>
    <p:extLst>
      <p:ext uri="{BB962C8B-B14F-4D97-AF65-F5344CB8AC3E}">
        <p14:creationId xmlns:p14="http://schemas.microsoft.com/office/powerpoint/2010/main" val="18390372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0">
              <a:spcBef>
                <a:spcPct val="20000"/>
              </a:spcBef>
              <a:spcAft>
                <a:spcPts val="600"/>
              </a:spcAft>
            </a:pPr>
            <a:r>
              <a:rPr lang="tr-TR" sz="3600" b="1" dirty="0">
                <a:ea typeface="+mn-ea"/>
                <a:cs typeface="+mn-cs"/>
              </a:rPr>
              <a:t>2. Ürün Haklarının Satın Alınması </a:t>
            </a:r>
            <a:br>
              <a:rPr lang="tr-TR" sz="3600" b="1" dirty="0">
                <a:ea typeface="+mn-ea"/>
                <a:cs typeface="+mn-cs"/>
              </a:rPr>
            </a:br>
            <a:endParaRPr lang="tr-TR" b="1" dirty="0"/>
          </a:p>
        </p:txBody>
      </p:sp>
      <p:sp>
        <p:nvSpPr>
          <p:cNvPr id="3" name="İçerik Yer Tutucusu 2"/>
          <p:cNvSpPr>
            <a:spLocks noGrp="1"/>
          </p:cNvSpPr>
          <p:nvPr>
            <p:ph idx="1"/>
          </p:nvPr>
        </p:nvSpPr>
        <p:spPr>
          <a:xfrm>
            <a:off x="467544" y="1412777"/>
            <a:ext cx="8136904" cy="4446022"/>
          </a:xfrm>
        </p:spPr>
        <p:txBody>
          <a:bodyPr>
            <a:normAutofit/>
          </a:bodyPr>
          <a:lstStyle/>
          <a:p>
            <a:r>
              <a:rPr lang="tr-TR" sz="2800" dirty="0" smtClean="0"/>
              <a:t>Firma ürünün geleceğine tam olarak inanıyorsa o ürününün </a:t>
            </a:r>
            <a:r>
              <a:rPr lang="tr-TR" sz="2800" dirty="0" err="1" smtClean="0"/>
              <a:t>buluşcusundan</a:t>
            </a:r>
            <a:r>
              <a:rPr lang="tr-TR" sz="2800" dirty="0" smtClean="0"/>
              <a:t> veya geliştiren firmadan satın almak ister. Hatta hem üretim hem de pazarlama işini üstüne almak isteyebilir veya ürünün üretimi ile ilgilenip,  pazarlamasını başkalarına lisans ile verebilir. </a:t>
            </a:r>
            <a:endParaRPr lang="tr-TR" sz="2800" dirty="0"/>
          </a:p>
        </p:txBody>
      </p:sp>
    </p:spTree>
    <p:extLst>
      <p:ext uri="{BB962C8B-B14F-4D97-AF65-F5344CB8AC3E}">
        <p14:creationId xmlns:p14="http://schemas.microsoft.com/office/powerpoint/2010/main" val="38266888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3600" b="1" dirty="0" smtClean="0"/>
              <a:t>3. Şirketin Satın Alınması </a:t>
            </a:r>
            <a:endParaRPr lang="tr-TR" sz="3600" b="1" dirty="0"/>
          </a:p>
        </p:txBody>
      </p:sp>
      <p:sp>
        <p:nvSpPr>
          <p:cNvPr id="3" name="İçerik Yer Tutucusu 2"/>
          <p:cNvSpPr>
            <a:spLocks noGrp="1"/>
          </p:cNvSpPr>
          <p:nvPr>
            <p:ph idx="1"/>
          </p:nvPr>
        </p:nvSpPr>
        <p:spPr>
          <a:xfrm>
            <a:off x="395536" y="1807361"/>
            <a:ext cx="8424936" cy="4051437"/>
          </a:xfrm>
        </p:spPr>
        <p:txBody>
          <a:bodyPr>
            <a:normAutofit/>
          </a:bodyPr>
          <a:lstStyle/>
          <a:p>
            <a:r>
              <a:rPr lang="tr-TR" sz="2800" dirty="0" smtClean="0"/>
              <a:t>Firma faaliyetlerini dengelemek için tek bir ürün yerine başka bir işletme tarafından temsil edilen imalat ve pazarlama kapasitesini ele geçirmeyi isteyebilir. Ele geçiren firma bu işi nakit para karşılığında gerçekleştirirse, buna ele geçirme denilir. </a:t>
            </a:r>
            <a:endParaRPr lang="tr-TR" sz="2800" dirty="0"/>
          </a:p>
          <a:p>
            <a:r>
              <a:rPr lang="tr-TR" sz="2800" dirty="0" smtClean="0"/>
              <a:t>Son yıllarda gelişen ‘Özelleştirme’ akımları sonucunda bazı kamu iktisadi kuruluşları halka veya başka firmalara satılmaktadır. </a:t>
            </a:r>
          </a:p>
          <a:p>
            <a:endParaRPr lang="tr-TR" sz="2800" dirty="0"/>
          </a:p>
        </p:txBody>
      </p:sp>
    </p:spTree>
    <p:extLst>
      <p:ext uri="{BB962C8B-B14F-4D97-AF65-F5344CB8AC3E}">
        <p14:creationId xmlns:p14="http://schemas.microsoft.com/office/powerpoint/2010/main" val="22164737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3600" b="1" dirty="0" smtClean="0"/>
              <a:t>4. Başka Firmalarla Birleşme</a:t>
            </a:r>
            <a:endParaRPr lang="tr-TR" sz="3600" b="1" dirty="0"/>
          </a:p>
        </p:txBody>
      </p:sp>
      <p:sp>
        <p:nvSpPr>
          <p:cNvPr id="3" name="İçerik Yer Tutucusu 2"/>
          <p:cNvSpPr>
            <a:spLocks noGrp="1"/>
          </p:cNvSpPr>
          <p:nvPr>
            <p:ph idx="1"/>
          </p:nvPr>
        </p:nvSpPr>
        <p:spPr>
          <a:xfrm>
            <a:off x="251520" y="1807361"/>
            <a:ext cx="8496944" cy="4573967"/>
          </a:xfrm>
        </p:spPr>
        <p:txBody>
          <a:bodyPr>
            <a:noAutofit/>
          </a:bodyPr>
          <a:lstStyle/>
          <a:p>
            <a:pPr algn="just"/>
            <a:r>
              <a:rPr lang="tr-TR" sz="2800" dirty="0" smtClean="0"/>
              <a:t>Bu stratejide ele geçiren firma diğer firmanın hisse sentlerini elde ederek firmaya sahip olur. Firma ya da endüstri ya başarılı durumdaki ya da batmakta olan firmayı alıp kurtarma yoluna gidebilir. </a:t>
            </a:r>
          </a:p>
          <a:p>
            <a:pPr algn="just"/>
            <a:r>
              <a:rPr lang="tr-TR" sz="2800" dirty="0" smtClean="0"/>
              <a:t>Batmakta olan firmayı kurtarma operasyonunun haklılık gerekçesi firma bu işi becerebilecek yönetim ve finansman kaynaklarına sahipse ve kurtarılacak şirketin konusu, ürünleri gelecek vaat ediyorsa geçerlidir. </a:t>
            </a:r>
          </a:p>
          <a:p>
            <a:pPr algn="just"/>
            <a:r>
              <a:rPr lang="tr-TR" sz="2800" dirty="0" smtClean="0"/>
              <a:t>Bu şartlar sağlanmıyorsa başarılı firmayı almak daha mantıklıdır. </a:t>
            </a:r>
            <a:endParaRPr lang="tr-TR" sz="2800" dirty="0"/>
          </a:p>
        </p:txBody>
      </p:sp>
    </p:spTree>
    <p:extLst>
      <p:ext uri="{BB962C8B-B14F-4D97-AF65-F5344CB8AC3E}">
        <p14:creationId xmlns:p14="http://schemas.microsoft.com/office/powerpoint/2010/main" val="565411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2 İçerik Yer Tutucusu"/>
          <p:cNvSpPr>
            <a:spLocks noGrp="1"/>
          </p:cNvSpPr>
          <p:nvPr>
            <p:ph idx="1"/>
          </p:nvPr>
        </p:nvSpPr>
        <p:spPr>
          <a:xfrm>
            <a:off x="791072" y="260648"/>
            <a:ext cx="8352928" cy="5732462"/>
          </a:xfrm>
        </p:spPr>
        <p:txBody>
          <a:bodyPr rtlCol="0">
            <a:normAutofit/>
          </a:bodyPr>
          <a:lstStyle/>
          <a:p>
            <a:pPr eaLnBrk="1" fontAlgn="auto" hangingPunct="1">
              <a:spcAft>
                <a:spcPts val="0"/>
              </a:spcAft>
              <a:buFont typeface="Wingdings 2" panose="05020102010507070707" pitchFamily="18" charset="2"/>
              <a:buNone/>
              <a:defRPr/>
            </a:pPr>
            <a:r>
              <a:rPr lang="tr-TR" altLang="tr-TR" sz="3200" b="1" i="1" u="sng" dirty="0" smtClean="0"/>
              <a:t>1) YOĞUN BÜYÜME STRATEJİSİ :</a:t>
            </a:r>
          </a:p>
          <a:p>
            <a:pPr eaLnBrk="1" fontAlgn="auto" hangingPunct="1">
              <a:spcAft>
                <a:spcPts val="0"/>
              </a:spcAft>
              <a:defRPr/>
            </a:pPr>
            <a:r>
              <a:rPr lang="tr-TR" altLang="tr-TR" sz="3200" dirty="0" smtClean="0"/>
              <a:t>Firma hali hazırda ve ürettiği veya sattığı ürünlerle mevcut pazardaki fırsatları sonuna kadar değerlendirilmemişse yoğun büyüme stratejisi uygun bir yaklaşımdır.</a:t>
            </a:r>
          </a:p>
          <a:p>
            <a:pPr eaLnBrk="1" fontAlgn="auto" hangingPunct="1">
              <a:spcAft>
                <a:spcPts val="0"/>
              </a:spcAft>
              <a:defRPr/>
            </a:pPr>
            <a:r>
              <a:rPr lang="tr-TR" altLang="tr-TR" sz="3200" dirty="0" smtClean="0"/>
              <a:t>Ürün / Pazar büyüme olanakları; </a:t>
            </a:r>
          </a:p>
          <a:p>
            <a:pPr lvl="1" eaLnBrk="1" fontAlgn="auto" hangingPunct="1">
              <a:spcAft>
                <a:spcPts val="0"/>
              </a:spcAft>
              <a:defRPr/>
            </a:pPr>
            <a:r>
              <a:rPr lang="tr-TR" altLang="tr-TR" sz="2800" dirty="0" smtClean="0"/>
              <a:t>Pazara nüfuz, </a:t>
            </a:r>
          </a:p>
          <a:p>
            <a:pPr lvl="1" eaLnBrk="1" fontAlgn="auto" hangingPunct="1">
              <a:spcAft>
                <a:spcPts val="0"/>
              </a:spcAft>
              <a:defRPr/>
            </a:pPr>
            <a:r>
              <a:rPr lang="tr-TR" altLang="tr-TR" sz="2800" dirty="0" smtClean="0"/>
              <a:t>Pazar geliştirme,  </a:t>
            </a:r>
          </a:p>
          <a:p>
            <a:pPr lvl="1" eaLnBrk="1" fontAlgn="auto" hangingPunct="1">
              <a:spcAft>
                <a:spcPts val="0"/>
              </a:spcAft>
              <a:defRPr/>
            </a:pPr>
            <a:r>
              <a:rPr lang="tr-TR" altLang="tr-TR" sz="2800" dirty="0" smtClean="0"/>
              <a:t>Ürün geliştirme ve </a:t>
            </a:r>
          </a:p>
          <a:p>
            <a:pPr lvl="1" eaLnBrk="1" fontAlgn="auto" hangingPunct="1">
              <a:spcAft>
                <a:spcPts val="0"/>
              </a:spcAft>
              <a:defRPr/>
            </a:pPr>
            <a:r>
              <a:rPr lang="tr-TR" altLang="tr-TR" sz="2800" dirty="0" smtClean="0"/>
              <a:t>Çeşitlendirme stratejileridir.</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4077072"/>
            <a:ext cx="2448272" cy="24311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3600" b="1" dirty="0" smtClean="0"/>
              <a:t>5. Takas</a:t>
            </a:r>
            <a:endParaRPr lang="tr-TR" sz="3600" b="1" dirty="0"/>
          </a:p>
        </p:txBody>
      </p:sp>
      <p:sp>
        <p:nvSpPr>
          <p:cNvPr id="3" name="İçerik Yer Tutucusu 2"/>
          <p:cNvSpPr>
            <a:spLocks noGrp="1"/>
          </p:cNvSpPr>
          <p:nvPr>
            <p:ph idx="1"/>
          </p:nvPr>
        </p:nvSpPr>
        <p:spPr/>
        <p:txBody>
          <a:bodyPr>
            <a:normAutofit/>
          </a:bodyPr>
          <a:lstStyle/>
          <a:p>
            <a:r>
              <a:rPr lang="tr-TR" sz="3200" dirty="0" smtClean="0"/>
              <a:t>Bir firmanın kendi şirket ürünü ve/ veya markasının başka bir firmanın ürün ve/veya markası ile değiş tokuş edilmesidir. </a:t>
            </a:r>
          </a:p>
          <a:p>
            <a:r>
              <a:rPr lang="tr-TR" sz="3200" dirty="0" smtClean="0"/>
              <a:t>Koç grubunun, </a:t>
            </a:r>
            <a:r>
              <a:rPr lang="tr-TR" sz="3200" dirty="0" err="1" smtClean="0"/>
              <a:t>Unilever</a:t>
            </a:r>
            <a:r>
              <a:rPr lang="tr-TR" sz="3200" dirty="0" smtClean="0"/>
              <a:t> markası ile yağ ve konserveleri takas etmesi bu strateji için örnektir.  </a:t>
            </a:r>
            <a:endParaRPr lang="tr-TR" sz="3200" dirty="0"/>
          </a:p>
        </p:txBody>
      </p:sp>
    </p:spTree>
    <p:extLst>
      <p:ext uri="{BB962C8B-B14F-4D97-AF65-F5344CB8AC3E}">
        <p14:creationId xmlns:p14="http://schemas.microsoft.com/office/powerpoint/2010/main" val="42149006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44624"/>
            <a:ext cx="7125113" cy="924475"/>
          </a:xfrm>
        </p:spPr>
        <p:txBody>
          <a:bodyPr/>
          <a:lstStyle/>
          <a:p>
            <a:pPr algn="ctr"/>
            <a:r>
              <a:rPr lang="tr-TR" sz="3600" b="1" dirty="0" smtClean="0"/>
              <a:t>İçten Geliştirme </a:t>
            </a:r>
            <a:endParaRPr lang="tr-TR" sz="3600" b="1" dirty="0"/>
          </a:p>
        </p:txBody>
      </p:sp>
      <p:sp>
        <p:nvSpPr>
          <p:cNvPr id="3" name="İçerik Yer Tutucusu 2"/>
          <p:cNvSpPr>
            <a:spLocks noGrp="1"/>
          </p:cNvSpPr>
          <p:nvPr>
            <p:ph idx="1"/>
          </p:nvPr>
        </p:nvSpPr>
        <p:spPr>
          <a:xfrm>
            <a:off x="539552" y="1628800"/>
            <a:ext cx="8352928" cy="4573967"/>
          </a:xfrm>
        </p:spPr>
        <p:txBody>
          <a:bodyPr>
            <a:noAutofit/>
          </a:bodyPr>
          <a:lstStyle/>
          <a:p>
            <a:r>
              <a:rPr lang="tr-TR" sz="2800" dirty="0" smtClean="0"/>
              <a:t>Birçok işletme içten geliştirme yolunu tercih edebilir. Bunun için başlıca koşullar;</a:t>
            </a:r>
          </a:p>
          <a:p>
            <a:pPr marL="514350" indent="-514350">
              <a:buFont typeface="+mj-lt"/>
              <a:buAutoNum type="arabicPeriod"/>
            </a:pPr>
            <a:r>
              <a:rPr lang="tr-TR" sz="2800" dirty="0" smtClean="0"/>
              <a:t>Firmanın yeni endüstri veya yeni ürün hakkında yeterli bilgisinin olması</a:t>
            </a:r>
          </a:p>
          <a:p>
            <a:pPr marL="514350" indent="-514350">
              <a:buFont typeface="+mj-lt"/>
              <a:buAutoNum type="arabicPeriod"/>
            </a:pPr>
            <a:r>
              <a:rPr lang="tr-TR" sz="2800" dirty="0" smtClean="0"/>
              <a:t>Yeni endüstriye bir an  önce girmek gerekiyorsa veya girmenin fazla avantajları yoksa</a:t>
            </a:r>
          </a:p>
          <a:p>
            <a:pPr marL="514350" indent="-514350">
              <a:buFont typeface="+mj-lt"/>
              <a:buAutoNum type="arabicPeriod"/>
            </a:pPr>
            <a:r>
              <a:rPr lang="tr-TR" sz="2800" dirty="0" smtClean="0"/>
              <a:t>Patentler, büyük firmalara özgü ölçek ekonomileri, kapalı- tıkalı girmesi çok zor dağıtım kanalları, rekabete ilişkin yasalar, ağır reklam harcaması gerekliliği, yeterli hammadde ve tedarik kaynaklarının bulunmaması gibi pazara giriş engelleri fazla önemli değilse </a:t>
            </a:r>
          </a:p>
        </p:txBody>
      </p:sp>
    </p:spTree>
    <p:extLst>
      <p:ext uri="{BB962C8B-B14F-4D97-AF65-F5344CB8AC3E}">
        <p14:creationId xmlns:p14="http://schemas.microsoft.com/office/powerpoint/2010/main" val="6874348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692697"/>
            <a:ext cx="8424936" cy="5166102"/>
          </a:xfrm>
        </p:spPr>
        <p:txBody>
          <a:bodyPr>
            <a:normAutofit/>
          </a:bodyPr>
          <a:lstStyle/>
          <a:p>
            <a:pPr marL="0" indent="0">
              <a:buNone/>
            </a:pPr>
            <a:r>
              <a:rPr lang="tr-TR" sz="2800" dirty="0" smtClean="0"/>
              <a:t>4. Ele geçirilecek hiçbir firmanın mevcut olmadığı yepyeni bir iş sahası ortaya çıkmışsa</a:t>
            </a:r>
          </a:p>
          <a:p>
            <a:pPr marL="0" indent="0">
              <a:buNone/>
            </a:pPr>
            <a:r>
              <a:rPr lang="tr-TR" sz="2800" dirty="0" smtClean="0"/>
              <a:t>5. Ele geçirilmek istenen firma adaylarının yüksek fiyat istemeleri, kötü yönetim biçimi, isteksizlik vb. gibi çeşitli nedenlerden dolayı uygun olmaması </a:t>
            </a:r>
          </a:p>
          <a:p>
            <a:pPr marL="0" indent="0">
              <a:buNone/>
            </a:pPr>
            <a:r>
              <a:rPr lang="tr-TR" sz="2800" dirty="0" smtClean="0"/>
              <a:t>6. Firmanın o sahada birinci elden tecrübe kazanmak istemesidir. </a:t>
            </a:r>
          </a:p>
          <a:p>
            <a:pPr marL="0" indent="0">
              <a:buNone/>
            </a:pPr>
            <a:endParaRPr lang="tr-TR" sz="2800" dirty="0"/>
          </a:p>
        </p:txBody>
      </p:sp>
    </p:spTree>
    <p:extLst>
      <p:ext uri="{BB962C8B-B14F-4D97-AF65-F5344CB8AC3E}">
        <p14:creationId xmlns:p14="http://schemas.microsoft.com/office/powerpoint/2010/main" val="25356925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196753"/>
            <a:ext cx="8136904" cy="4662046"/>
          </a:xfrm>
        </p:spPr>
        <p:txBody>
          <a:bodyPr>
            <a:normAutofit/>
          </a:bodyPr>
          <a:lstStyle/>
          <a:p>
            <a:r>
              <a:rPr lang="tr-TR" sz="3200" dirty="0" smtClean="0"/>
              <a:t>İçten geliştirme stratejisinin başarısı tamamen araştırma geliştirmeye dayalı yeni ürün geliştirmeye bağlıdır. </a:t>
            </a:r>
          </a:p>
          <a:p>
            <a:r>
              <a:rPr lang="tr-TR" sz="3200" dirty="0" smtClean="0"/>
              <a:t>Burada da ya ilk kez piyasaya yeni buluşları bulup, üretip sürme, lideri takip, kopya etme gibi çeşitli yöntem ve yollar izlenebilir. </a:t>
            </a:r>
            <a:endParaRPr lang="tr-TR" sz="3200" dirty="0"/>
          </a:p>
        </p:txBody>
      </p:sp>
    </p:spTree>
    <p:extLst>
      <p:ext uri="{BB962C8B-B14F-4D97-AF65-F5344CB8AC3E}">
        <p14:creationId xmlns:p14="http://schemas.microsoft.com/office/powerpoint/2010/main" val="19102493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3600" b="1" dirty="0" smtClean="0"/>
              <a:t>Ortak Girişim </a:t>
            </a:r>
            <a:endParaRPr lang="tr-TR" sz="3600" b="1" dirty="0"/>
          </a:p>
        </p:txBody>
      </p:sp>
      <p:sp>
        <p:nvSpPr>
          <p:cNvPr id="3" name="İçerik Yer Tutucusu 2"/>
          <p:cNvSpPr>
            <a:spLocks noGrp="1"/>
          </p:cNvSpPr>
          <p:nvPr>
            <p:ph idx="1"/>
          </p:nvPr>
        </p:nvSpPr>
        <p:spPr>
          <a:xfrm>
            <a:off x="395536" y="1807361"/>
            <a:ext cx="8136903" cy="4051437"/>
          </a:xfrm>
        </p:spPr>
        <p:txBody>
          <a:bodyPr>
            <a:noAutofit/>
          </a:bodyPr>
          <a:lstStyle/>
          <a:p>
            <a:r>
              <a:rPr lang="tr-TR" sz="2800" dirty="0" smtClean="0"/>
              <a:t>Yeni bir pazara girmede yeni fırsatları ortak olarak değerlendirmek için bir firmanın başka bir firma ile ortaklığa girişmesidir. </a:t>
            </a:r>
          </a:p>
          <a:p>
            <a:r>
              <a:rPr lang="tr-TR" sz="2800" dirty="0" smtClean="0"/>
              <a:t>Bu yaklaşım ele geçirme ve içten gelişmenin dezavantajlarına sahip olmadan avantajlarına sahip olmanın yolunu açar. </a:t>
            </a:r>
          </a:p>
          <a:p>
            <a:r>
              <a:rPr lang="tr-TR" sz="2800" dirty="0" smtClean="0"/>
              <a:t>En önemli avantajı risk paylaşılır ve dolayısıyla ortaklığa giden firmalardan her birinin risk payı azalır. </a:t>
            </a:r>
            <a:endParaRPr lang="tr-TR" sz="2800" dirty="0"/>
          </a:p>
        </p:txBody>
      </p:sp>
    </p:spTree>
    <p:extLst>
      <p:ext uri="{BB962C8B-B14F-4D97-AF65-F5344CB8AC3E}">
        <p14:creationId xmlns:p14="http://schemas.microsoft.com/office/powerpoint/2010/main" val="21296900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764705"/>
            <a:ext cx="8136904" cy="5094094"/>
          </a:xfrm>
        </p:spPr>
        <p:txBody>
          <a:bodyPr>
            <a:normAutofit/>
          </a:bodyPr>
          <a:lstStyle/>
          <a:p>
            <a:r>
              <a:rPr lang="tr-TR" sz="2800" dirty="0" smtClean="0"/>
              <a:t>İkinci bir avantajı ise her iki firmada biri olmaksızın diğerinin yapamayacağı birikim, kaynak ve becerilerini ortaklığa getirir. </a:t>
            </a:r>
          </a:p>
          <a:p>
            <a:r>
              <a:rPr lang="tr-TR" sz="2800" dirty="0" smtClean="0"/>
              <a:t>Tek dezavantajı ise firmalar kar miktarları büyükse bunu da paylaşmak zorunda kalacaktır. </a:t>
            </a:r>
          </a:p>
          <a:p>
            <a:r>
              <a:rPr lang="tr-TR" sz="2800" dirty="0" smtClean="0"/>
              <a:t>Bu stratejilerde taraflardan biri finansman kaynağını, üretim- pazarlama bilgisini ve becerisini, öteki taraf ise fiili üretimi, buluşu vb. getirebilir. </a:t>
            </a:r>
          </a:p>
          <a:p>
            <a:r>
              <a:rPr lang="tr-TR" sz="2800" dirty="0" smtClean="0"/>
              <a:t>Kar/zarar ortaklığı, adi ortaklık şekilleri böyle olabilir. </a:t>
            </a:r>
            <a:endParaRPr lang="tr-TR" sz="2800" dirty="0"/>
          </a:p>
        </p:txBody>
      </p:sp>
    </p:spTree>
    <p:extLst>
      <p:ext uri="{BB962C8B-B14F-4D97-AF65-F5344CB8AC3E}">
        <p14:creationId xmlns:p14="http://schemas.microsoft.com/office/powerpoint/2010/main" val="20616001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2 İçerik Yer Tutucusu"/>
          <p:cNvSpPr>
            <a:spLocks noGrp="1"/>
          </p:cNvSpPr>
          <p:nvPr>
            <p:ph idx="1"/>
          </p:nvPr>
        </p:nvSpPr>
        <p:spPr>
          <a:xfrm>
            <a:off x="827584" y="188640"/>
            <a:ext cx="7488832" cy="5976664"/>
          </a:xfrm>
        </p:spPr>
        <p:txBody>
          <a:bodyPr/>
          <a:lstStyle/>
          <a:p>
            <a:pPr marL="438150" indent="-319088" eaLnBrk="1" hangingPunct="1">
              <a:spcBef>
                <a:spcPct val="0"/>
              </a:spcBef>
              <a:buFont typeface="Wingdings 2" panose="05020102010507070707" pitchFamily="18" charset="2"/>
              <a:buNone/>
            </a:pPr>
            <a:r>
              <a:rPr lang="tr-TR" altLang="tr-TR" sz="3200" b="1" i="1" u="sng" dirty="0" smtClean="0"/>
              <a:t>2) KÜÇÜLME YA DA AYRILMA STRATEJİSİ</a:t>
            </a:r>
          </a:p>
          <a:p>
            <a:pPr marL="576262" indent="-457200" eaLnBrk="1" hangingPunct="1">
              <a:spcBef>
                <a:spcPct val="0"/>
              </a:spcBef>
            </a:pPr>
            <a:endParaRPr lang="tr-TR" altLang="tr-TR" sz="2800" dirty="0" smtClean="0"/>
          </a:p>
          <a:p>
            <a:pPr marL="576262" indent="-457200" eaLnBrk="1" hangingPunct="1">
              <a:spcBef>
                <a:spcPct val="0"/>
              </a:spcBef>
            </a:pPr>
            <a:r>
              <a:rPr lang="tr-TR" altLang="tr-TR" sz="2800" dirty="0" smtClean="0"/>
              <a:t>Pazarda meydana gelen krizler, dalgalanmalar belirsizlikler zaman zaman firmaları küçülmeye zorlar. </a:t>
            </a:r>
          </a:p>
          <a:p>
            <a:pPr marL="576262" indent="-457200" eaLnBrk="1" hangingPunct="1">
              <a:spcBef>
                <a:spcPct val="0"/>
              </a:spcBef>
            </a:pPr>
            <a:endParaRPr lang="tr-TR" altLang="tr-TR" sz="2800" dirty="0" smtClean="0"/>
          </a:p>
          <a:p>
            <a:pPr marL="576262" indent="-457200" eaLnBrk="1" hangingPunct="1">
              <a:spcBef>
                <a:spcPct val="0"/>
              </a:spcBef>
            </a:pPr>
            <a:r>
              <a:rPr lang="tr-TR" altLang="tr-TR" sz="2800" dirty="0" smtClean="0"/>
              <a:t>Yani marka sayısı, ürün dizisi sayısı azaltılabilir, işletme faaliyet sürdürdüğü pazarlar arasında kârsız olanlardan çıkabilir, yatırımlar ertelenebilir vb.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2 İçerik Yer Tutucusu"/>
          <p:cNvSpPr>
            <a:spLocks noGrp="1"/>
          </p:cNvSpPr>
          <p:nvPr>
            <p:ph idx="1"/>
          </p:nvPr>
        </p:nvSpPr>
        <p:spPr>
          <a:xfrm>
            <a:off x="1043608" y="404664"/>
            <a:ext cx="7272808" cy="5544616"/>
          </a:xfrm>
        </p:spPr>
        <p:txBody>
          <a:bodyPr/>
          <a:lstStyle/>
          <a:p>
            <a:pPr marL="690562" indent="-571500" eaLnBrk="1" hangingPunct="1">
              <a:spcBef>
                <a:spcPct val="0"/>
              </a:spcBef>
            </a:pPr>
            <a:r>
              <a:rPr lang="tr-TR" altLang="tr-TR" sz="2800" dirty="0" smtClean="0"/>
              <a:t>Bunlar işletmenin kriz ya da belirsizlik bitinceye kadar hayatta kalabilme ya da bu krizi en az zararla atlatabilme çabalarıdır.</a:t>
            </a:r>
          </a:p>
          <a:p>
            <a:pPr marL="690562" indent="-571500" eaLnBrk="1" hangingPunct="1">
              <a:spcBef>
                <a:spcPct val="0"/>
              </a:spcBef>
            </a:pPr>
            <a:endParaRPr lang="tr-TR" altLang="tr-TR" sz="2800" dirty="0" smtClean="0"/>
          </a:p>
          <a:p>
            <a:pPr marL="690562" indent="-571500" eaLnBrk="1" hangingPunct="1">
              <a:spcBef>
                <a:spcPct val="0"/>
              </a:spcBef>
            </a:pPr>
            <a:r>
              <a:rPr lang="tr-TR" altLang="tr-TR" sz="2800" dirty="0" smtClean="0"/>
              <a:t>Bir diğer yol, eldeki zayıf, problemli işletmeleri elden çıkarma, tasfiye etme çabalarıdır. Maliyetleri düşürmek ya da mevcut kaynakları daha verimli alanlarda kullanmak için bu zorunludur.</a:t>
            </a:r>
          </a:p>
          <a:p>
            <a:pPr marL="690562" indent="-571500" eaLnBrk="1" hangingPunct="1">
              <a:spcBef>
                <a:spcPct val="0"/>
              </a:spcBef>
            </a:pPr>
            <a:endParaRPr lang="tr-TR" altLang="tr-TR" sz="2800" dirty="0" smtClean="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4941168"/>
            <a:ext cx="3635896" cy="19168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marL="484632" eaLnBrk="1" fontAlgn="auto" hangingPunct="1">
              <a:spcAft>
                <a:spcPts val="0"/>
              </a:spcAft>
              <a:defRPr/>
            </a:pPr>
            <a:endParaRPr lang="tr-TR">
              <a:solidFill>
                <a:schemeClr val="accent1">
                  <a:satMod val="150000"/>
                </a:schemeClr>
              </a:solidFill>
            </a:endParaRPr>
          </a:p>
        </p:txBody>
      </p:sp>
      <p:pic>
        <p:nvPicPr>
          <p:cNvPr id="819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55576" y="1556792"/>
            <a:ext cx="7560840" cy="5301208"/>
          </a:xfrm>
        </p:spPr>
        <p:txBody>
          <a:bodyPr rtlCol="0">
            <a:normAutofit/>
          </a:bodyPr>
          <a:lstStyle/>
          <a:p>
            <a:pPr marL="438912" indent="-320040" eaLnBrk="1" fontAlgn="auto" hangingPunct="1">
              <a:spcBef>
                <a:spcPts val="0"/>
              </a:spcBef>
              <a:spcAft>
                <a:spcPts val="0"/>
              </a:spcAft>
              <a:buClr>
                <a:schemeClr val="accent3"/>
              </a:buClr>
              <a:buFont typeface="Wingdings 2"/>
              <a:buChar char=""/>
              <a:defRPr/>
            </a:pPr>
            <a:r>
              <a:rPr lang="tr-TR" sz="3200" b="1" u="sng" dirty="0" smtClean="0"/>
              <a:t>Pazara Nüfuz: </a:t>
            </a:r>
            <a:r>
              <a:rPr lang="tr-TR" sz="3200" dirty="0" smtClean="0"/>
              <a:t>Mevcut pazar/mevcut ürün stratejisidir. İşletme hali hazırda faaliyetini sürdürdüğü pazarda "Daha fazla nasıl satabilirim?</a:t>
            </a:r>
            <a:r>
              <a:rPr lang="tr-TR" sz="3200" baseline="30000" dirty="0" smtClean="0"/>
              <a:t>-</a:t>
            </a:r>
            <a:r>
              <a:rPr lang="tr-TR" sz="3200" dirty="0" smtClean="0"/>
              <a:t>" arayışı içerisine girer.</a:t>
            </a:r>
          </a:p>
          <a:p>
            <a:pPr marL="438912" indent="-320040" eaLnBrk="1" fontAlgn="auto" hangingPunct="1">
              <a:spcBef>
                <a:spcPts val="0"/>
              </a:spcBef>
              <a:spcAft>
                <a:spcPts val="0"/>
              </a:spcAft>
              <a:buClr>
                <a:schemeClr val="accent3"/>
              </a:buClr>
              <a:buFont typeface="Wingdings 2"/>
              <a:buNone/>
              <a:defRPr/>
            </a:pPr>
            <a:r>
              <a:rPr lang="tr-TR" sz="3200" dirty="0" smtClean="0"/>
              <a:t> </a:t>
            </a:r>
          </a:p>
          <a:p>
            <a:pPr marL="438912" indent="-320040" eaLnBrk="1" fontAlgn="auto" hangingPunct="1">
              <a:spcBef>
                <a:spcPts val="0"/>
              </a:spcBef>
              <a:spcAft>
                <a:spcPts val="0"/>
              </a:spcAft>
              <a:buClr>
                <a:schemeClr val="accent3"/>
              </a:buClr>
              <a:buFont typeface="Wingdings 2"/>
              <a:buChar char=""/>
              <a:defRPr/>
            </a:pPr>
            <a:endParaRPr lang="tr-TR" sz="32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4725144"/>
            <a:ext cx="2736304" cy="201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55576" y="260648"/>
            <a:ext cx="7560840" cy="6597352"/>
          </a:xfrm>
        </p:spPr>
        <p:txBody>
          <a:bodyPr rtlCol="0">
            <a:normAutofit/>
          </a:bodyPr>
          <a:lstStyle/>
          <a:p>
            <a:pPr marL="438912" indent="-320040" eaLnBrk="1" fontAlgn="auto" hangingPunct="1">
              <a:spcBef>
                <a:spcPts val="0"/>
              </a:spcBef>
              <a:spcAft>
                <a:spcPts val="0"/>
              </a:spcAft>
              <a:buClr>
                <a:schemeClr val="accent3"/>
              </a:buClr>
              <a:buFont typeface="Wingdings 2"/>
              <a:buNone/>
              <a:defRPr/>
            </a:pPr>
            <a:r>
              <a:rPr lang="tr-TR" sz="3200" dirty="0" smtClean="0"/>
              <a:t> </a:t>
            </a:r>
          </a:p>
          <a:p>
            <a:pPr marL="0" indent="0" eaLnBrk="1" fontAlgn="auto" hangingPunct="1">
              <a:spcBef>
                <a:spcPts val="0"/>
              </a:spcBef>
              <a:spcAft>
                <a:spcPts val="0"/>
              </a:spcAft>
              <a:buClr>
                <a:schemeClr val="accent3"/>
              </a:buClr>
              <a:buFont typeface="Wingdings 2"/>
              <a:buNone/>
              <a:defRPr/>
            </a:pPr>
            <a:r>
              <a:rPr lang="tr-TR" sz="3200" b="1" dirty="0" smtClean="0"/>
              <a:t> Pazara nüfuz etmek isteyen işletme;</a:t>
            </a:r>
          </a:p>
          <a:p>
            <a:pPr marL="0" indent="0" eaLnBrk="1" fontAlgn="auto" hangingPunct="1">
              <a:spcBef>
                <a:spcPts val="0"/>
              </a:spcBef>
              <a:spcAft>
                <a:spcPts val="0"/>
              </a:spcAft>
              <a:buClr>
                <a:schemeClr val="accent3"/>
              </a:buClr>
              <a:buFont typeface="Wingdings 2"/>
              <a:buNone/>
              <a:defRPr/>
            </a:pPr>
            <a:endParaRPr lang="tr-TR" sz="3200" b="1" dirty="0" smtClean="0"/>
          </a:p>
          <a:p>
            <a:pPr marL="438912" indent="-320040" eaLnBrk="1" fontAlgn="auto" hangingPunct="1">
              <a:spcBef>
                <a:spcPts val="0"/>
              </a:spcBef>
              <a:spcAft>
                <a:spcPts val="0"/>
              </a:spcAft>
              <a:buClr>
                <a:schemeClr val="accent3"/>
              </a:buClr>
              <a:buFont typeface="Wingdings 2"/>
              <a:buNone/>
              <a:defRPr/>
            </a:pPr>
            <a:r>
              <a:rPr lang="tr-TR" sz="3200" i="1" dirty="0" smtClean="0">
                <a:effectLst>
                  <a:outerShdw blurRad="38100" dist="38100" dir="2700000" algn="tl">
                    <a:srgbClr val="000000">
                      <a:alpha val="43137"/>
                    </a:srgbClr>
                  </a:outerShdw>
                </a:effectLst>
              </a:rPr>
              <a:t>a)Mevcut Müşterilerin Kullanım Miktarını Arttırabilir, bunun için;</a:t>
            </a:r>
          </a:p>
          <a:p>
            <a:pPr marL="813816" lvl="1" indent="-320040" eaLnBrk="1" fontAlgn="auto" hangingPunct="1">
              <a:spcBef>
                <a:spcPts val="0"/>
              </a:spcBef>
              <a:spcAft>
                <a:spcPts val="0"/>
              </a:spcAft>
              <a:buFont typeface="Verdana"/>
              <a:buChar char="›"/>
              <a:defRPr/>
            </a:pPr>
            <a:r>
              <a:rPr lang="tr-TR" sz="2800" dirty="0" smtClean="0"/>
              <a:t>Satın alma birimini artırma</a:t>
            </a:r>
          </a:p>
          <a:p>
            <a:pPr marL="813816" lvl="1" indent="-320040" eaLnBrk="1" fontAlgn="auto" hangingPunct="1">
              <a:spcBef>
                <a:spcPts val="0"/>
              </a:spcBef>
              <a:spcAft>
                <a:spcPts val="0"/>
              </a:spcAft>
              <a:buFont typeface="Verdana"/>
              <a:buChar char="›"/>
              <a:defRPr/>
            </a:pPr>
            <a:r>
              <a:rPr lang="tr-TR" sz="2800" dirty="0" smtClean="0"/>
              <a:t>Ürünlerin modasının geçme sürelerini hızlandırma</a:t>
            </a:r>
          </a:p>
          <a:p>
            <a:pPr marL="813816" lvl="1" indent="-320040" eaLnBrk="1" fontAlgn="auto" hangingPunct="1">
              <a:spcBef>
                <a:spcPts val="0"/>
              </a:spcBef>
              <a:spcAft>
                <a:spcPts val="0"/>
              </a:spcAft>
              <a:buFont typeface="Verdana"/>
              <a:buChar char="›"/>
              <a:defRPr/>
            </a:pPr>
            <a:r>
              <a:rPr lang="tr-TR" sz="2800" dirty="0" smtClean="0"/>
              <a:t>Başka kullanım alanları bulma</a:t>
            </a:r>
          </a:p>
          <a:p>
            <a:pPr marL="813816" lvl="1" indent="-320040" eaLnBrk="1" fontAlgn="auto" hangingPunct="1">
              <a:spcBef>
                <a:spcPts val="0"/>
              </a:spcBef>
              <a:spcAft>
                <a:spcPts val="0"/>
              </a:spcAft>
              <a:buFont typeface="Verdana"/>
              <a:buChar char="›"/>
              <a:defRPr/>
            </a:pPr>
            <a:r>
              <a:rPr lang="tr-TR" sz="2800" dirty="0" smtClean="0"/>
              <a:t>Fiyat indirimi yapma</a:t>
            </a:r>
          </a:p>
          <a:p>
            <a:pPr marL="813816" lvl="1" indent="-320040" eaLnBrk="1" fontAlgn="auto" hangingPunct="1">
              <a:spcBef>
                <a:spcPts val="0"/>
              </a:spcBef>
              <a:spcAft>
                <a:spcPts val="0"/>
              </a:spcAft>
              <a:buFont typeface="Verdana"/>
              <a:buChar char="›"/>
              <a:defRPr/>
            </a:pPr>
            <a:r>
              <a:rPr lang="tr-TR" sz="2800" dirty="0" smtClean="0"/>
              <a:t>Dağıtım ve sergileme noktalarının sayısını attırma yoluna gidebilir.</a:t>
            </a:r>
          </a:p>
          <a:p>
            <a:pPr marL="438912" indent="-320040" eaLnBrk="1" fontAlgn="auto" hangingPunct="1">
              <a:spcBef>
                <a:spcPts val="0"/>
              </a:spcBef>
              <a:spcAft>
                <a:spcPts val="0"/>
              </a:spcAft>
              <a:buClr>
                <a:schemeClr val="accent3"/>
              </a:buClr>
              <a:buFont typeface="Wingdings 2"/>
              <a:buChar char=""/>
              <a:defRPr/>
            </a:pPr>
            <a:endParaRPr lang="tr-TR" sz="3200" dirty="0" smtClean="0"/>
          </a:p>
          <a:p>
            <a:pPr marL="438912" indent="-320040" eaLnBrk="1" fontAlgn="auto" hangingPunct="1">
              <a:spcBef>
                <a:spcPts val="0"/>
              </a:spcBef>
              <a:spcAft>
                <a:spcPts val="0"/>
              </a:spcAft>
              <a:buClr>
                <a:schemeClr val="accent3"/>
              </a:buClr>
              <a:buFont typeface="Wingdings 2"/>
              <a:buChar char=""/>
              <a:defRPr/>
            </a:pPr>
            <a:endParaRPr lang="tr-TR" sz="3200" dirty="0"/>
          </a:p>
        </p:txBody>
      </p:sp>
    </p:spTree>
    <p:extLst>
      <p:ext uri="{BB962C8B-B14F-4D97-AF65-F5344CB8AC3E}">
        <p14:creationId xmlns:p14="http://schemas.microsoft.com/office/powerpoint/2010/main" val="2239341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331640" y="188913"/>
            <a:ext cx="6696744" cy="5112295"/>
          </a:xfrm>
        </p:spPr>
        <p:txBody>
          <a:bodyPr rtlCol="0">
            <a:normAutofit lnSpcReduction="10000"/>
          </a:bodyPr>
          <a:lstStyle/>
          <a:p>
            <a:pPr marL="0" indent="0" eaLnBrk="1" fontAlgn="auto" hangingPunct="1">
              <a:spcBef>
                <a:spcPts val="0"/>
              </a:spcBef>
              <a:spcAft>
                <a:spcPts val="0"/>
              </a:spcAft>
              <a:buClr>
                <a:schemeClr val="accent3"/>
              </a:buClr>
              <a:buFont typeface="Wingdings 2"/>
              <a:buNone/>
              <a:defRPr/>
            </a:pPr>
            <a:r>
              <a:rPr lang="tr-TR" sz="2400" i="1" dirty="0" smtClean="0"/>
              <a:t>b)Rakiplerin Müşterilerini Çekme Yoluna Gidebilir;</a:t>
            </a:r>
          </a:p>
          <a:p>
            <a:pPr marL="0" indent="0" eaLnBrk="1" fontAlgn="auto" hangingPunct="1">
              <a:spcBef>
                <a:spcPts val="0"/>
              </a:spcBef>
              <a:spcAft>
                <a:spcPts val="0"/>
              </a:spcAft>
              <a:buClr>
                <a:schemeClr val="accent3"/>
              </a:buClr>
              <a:buFont typeface="Wingdings 2"/>
              <a:buNone/>
              <a:defRPr/>
            </a:pPr>
            <a:endParaRPr lang="tr-TR" sz="2400" dirty="0" smtClean="0"/>
          </a:p>
          <a:p>
            <a:pPr marL="813816" lvl="1" indent="-320040" eaLnBrk="1" fontAlgn="auto" hangingPunct="1">
              <a:spcBef>
                <a:spcPts val="0"/>
              </a:spcBef>
              <a:spcAft>
                <a:spcPts val="0"/>
              </a:spcAft>
              <a:buFont typeface="Verdana"/>
              <a:buChar char="›"/>
              <a:defRPr/>
            </a:pPr>
            <a:r>
              <a:rPr lang="tr-TR" sz="2400" dirty="0" smtClean="0"/>
              <a:t>Daha etkin marka farklılaşması yaratarak</a:t>
            </a:r>
          </a:p>
          <a:p>
            <a:pPr marL="813816" lvl="1" indent="-320040" eaLnBrk="1" fontAlgn="auto" hangingPunct="1">
              <a:spcBef>
                <a:spcPts val="0"/>
              </a:spcBef>
              <a:spcAft>
                <a:spcPts val="0"/>
              </a:spcAft>
              <a:buFont typeface="Verdana"/>
              <a:buChar char="›"/>
              <a:defRPr/>
            </a:pPr>
            <a:r>
              <a:rPr lang="tr-TR" sz="2400" dirty="0" smtClean="0"/>
              <a:t>Satış çabalarını artırarak gerçekleştirebilir.</a:t>
            </a:r>
          </a:p>
          <a:p>
            <a:pPr marL="438912" indent="-320040" eaLnBrk="1" fontAlgn="auto" hangingPunct="1">
              <a:spcBef>
                <a:spcPts val="0"/>
              </a:spcBef>
              <a:spcAft>
                <a:spcPts val="0"/>
              </a:spcAft>
              <a:buClr>
                <a:schemeClr val="accent3"/>
              </a:buClr>
              <a:buFont typeface="Wingdings 2"/>
              <a:buNone/>
              <a:defRPr/>
            </a:pPr>
            <a:r>
              <a:rPr lang="tr-TR" sz="2400" dirty="0" smtClean="0"/>
              <a:t> </a:t>
            </a:r>
          </a:p>
          <a:p>
            <a:pPr marL="438912" indent="-320040" eaLnBrk="1" fontAlgn="auto" hangingPunct="1">
              <a:spcBef>
                <a:spcPts val="0"/>
              </a:spcBef>
              <a:spcAft>
                <a:spcPts val="0"/>
              </a:spcAft>
              <a:buClr>
                <a:schemeClr val="accent3"/>
              </a:buClr>
              <a:buFont typeface="Wingdings 2"/>
              <a:buNone/>
              <a:defRPr/>
            </a:pPr>
            <a:r>
              <a:rPr lang="tr-TR" sz="2400" i="1" dirty="0" smtClean="0"/>
              <a:t>c)Ürünü Hiç Kullanmayanları Çekmek Arayışına Girebilir;</a:t>
            </a:r>
          </a:p>
          <a:p>
            <a:pPr marL="813816" lvl="1" indent="-320040" eaLnBrk="1" fontAlgn="auto" hangingPunct="1">
              <a:spcBef>
                <a:spcPts val="0"/>
              </a:spcBef>
              <a:spcAft>
                <a:spcPts val="0"/>
              </a:spcAft>
              <a:buFont typeface="Verdana"/>
              <a:buChar char="›"/>
              <a:defRPr/>
            </a:pPr>
            <a:endParaRPr lang="tr-TR" sz="2400" i="1" dirty="0" smtClean="0"/>
          </a:p>
          <a:p>
            <a:pPr marL="813816" lvl="1" indent="-320040" eaLnBrk="1" fontAlgn="auto" hangingPunct="1">
              <a:spcBef>
                <a:spcPts val="0"/>
              </a:spcBef>
              <a:spcAft>
                <a:spcPts val="0"/>
              </a:spcAft>
              <a:buFont typeface="Verdana"/>
              <a:buChar char="›"/>
              <a:defRPr/>
            </a:pPr>
            <a:r>
              <a:rPr lang="tr-TR" sz="2400" dirty="0" smtClean="0"/>
              <a:t>Fiyat indirimleri, ödeme kolaylıkları, eşantiyon, özendirme</a:t>
            </a:r>
          </a:p>
          <a:p>
            <a:pPr marL="813816" lvl="1" indent="-320040" eaLnBrk="1" fontAlgn="auto" hangingPunct="1">
              <a:spcBef>
                <a:spcPts val="0"/>
              </a:spcBef>
              <a:spcAft>
                <a:spcPts val="0"/>
              </a:spcAft>
              <a:buFont typeface="Verdana"/>
              <a:buChar char="›"/>
              <a:defRPr/>
            </a:pPr>
            <a:r>
              <a:rPr lang="tr-TR" sz="2400" dirty="0" smtClean="0"/>
              <a:t>Yeniden konumlandırarak veya fiyatlama yoluyla ürüne saygınlık kazandırma</a:t>
            </a:r>
          </a:p>
          <a:p>
            <a:pPr marL="813816" lvl="1" indent="-320040" eaLnBrk="1" fontAlgn="auto" hangingPunct="1">
              <a:spcBef>
                <a:spcPts val="0"/>
              </a:spcBef>
              <a:spcAft>
                <a:spcPts val="0"/>
              </a:spcAft>
              <a:buFont typeface="Verdana"/>
              <a:buChar char="›"/>
              <a:defRPr/>
            </a:pPr>
            <a:r>
              <a:rPr lang="tr-TR" sz="2400" dirty="0" smtClean="0"/>
              <a:t>Ürünün yeni kullanım alanlarını tanıtma şeklinde gerçekleştirebilir.</a:t>
            </a:r>
          </a:p>
          <a:p>
            <a:pPr marL="438912" indent="-320040" eaLnBrk="1" fontAlgn="auto" hangingPunct="1">
              <a:spcBef>
                <a:spcPts val="0"/>
              </a:spcBef>
              <a:spcAft>
                <a:spcPts val="0"/>
              </a:spcAft>
              <a:buClr>
                <a:schemeClr val="accent3"/>
              </a:buClr>
              <a:buFont typeface="Wingdings 2"/>
              <a:buChar char=""/>
              <a:defRPr/>
            </a:pPr>
            <a:endParaRPr lang="tr-TR"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3876" y="4941168"/>
            <a:ext cx="3460124" cy="19168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2 İçerik Yer Tutucusu"/>
          <p:cNvSpPr>
            <a:spLocks noGrp="1"/>
          </p:cNvSpPr>
          <p:nvPr>
            <p:ph idx="1"/>
          </p:nvPr>
        </p:nvSpPr>
        <p:spPr>
          <a:xfrm>
            <a:off x="611560" y="980728"/>
            <a:ext cx="7920880" cy="5877272"/>
          </a:xfrm>
        </p:spPr>
        <p:txBody>
          <a:bodyPr/>
          <a:lstStyle/>
          <a:p>
            <a:pPr marL="576262" indent="-457200" eaLnBrk="1" hangingPunct="1">
              <a:spcBef>
                <a:spcPct val="0"/>
              </a:spcBef>
            </a:pPr>
            <a:r>
              <a:rPr lang="tr-TR" altLang="tr-TR" sz="3200" dirty="0" smtClean="0"/>
              <a:t>Pazara nüfuz etme stratejisi, işletmelerin öncelikle değerlendirmesi gereken stratejilerden biridir. Çünkü işletme pazara nüfuz ederken, pazarı tanır, tüketicilerin zevk ve beğenilerinin yönünü tahmin eder, rakiplerini ve tepkilerini bilir. </a:t>
            </a:r>
          </a:p>
          <a:p>
            <a:pPr marL="438150" indent="-319088" eaLnBrk="1" hangingPunct="1">
              <a:spcBef>
                <a:spcPct val="0"/>
              </a:spcBef>
              <a:buFont typeface="Wingdings 2" panose="05020102010507070707" pitchFamily="18" charset="2"/>
              <a:buNone/>
            </a:pPr>
            <a:endParaRPr lang="tr-TR" altLang="tr-TR" sz="32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2 İçerik Yer Tutucusu"/>
          <p:cNvSpPr>
            <a:spLocks noGrp="1"/>
          </p:cNvSpPr>
          <p:nvPr>
            <p:ph idx="1"/>
          </p:nvPr>
        </p:nvSpPr>
        <p:spPr>
          <a:xfrm>
            <a:off x="611560" y="1052736"/>
            <a:ext cx="7920880" cy="5805264"/>
          </a:xfrm>
        </p:spPr>
        <p:txBody>
          <a:bodyPr/>
          <a:lstStyle/>
          <a:p>
            <a:pPr marL="438150" indent="-319088" eaLnBrk="1" hangingPunct="1">
              <a:spcBef>
                <a:spcPct val="0"/>
              </a:spcBef>
              <a:buFont typeface="Wingdings 2" panose="05020102010507070707" pitchFamily="18" charset="2"/>
              <a:buNone/>
            </a:pPr>
            <a:endParaRPr lang="tr-TR" altLang="tr-TR" sz="3200" dirty="0" smtClean="0"/>
          </a:p>
          <a:p>
            <a:pPr marL="576262" indent="-457200" eaLnBrk="1" hangingPunct="1">
              <a:spcBef>
                <a:spcPct val="0"/>
              </a:spcBef>
            </a:pPr>
            <a:r>
              <a:rPr lang="tr-TR" altLang="tr-TR" sz="3200" dirty="0" smtClean="0"/>
              <a:t>Bu bakımdan riski düşüktür. Farklı pazarlar ürünün tutunması açısından risk taşır. Halbuki mevcut pazarda işletmelerin tüketicilerine daha fazla tüketmenin ya da kullanmanın yollarının öğretmesi söz konusudur.</a:t>
            </a:r>
          </a:p>
          <a:p>
            <a:pPr marL="438150" indent="-319088" eaLnBrk="1" hangingPunct="1">
              <a:spcBef>
                <a:spcPct val="0"/>
              </a:spcBef>
              <a:buFont typeface="Wingdings 2" panose="05020102010507070707" pitchFamily="18" charset="2"/>
              <a:buChar char=""/>
            </a:pPr>
            <a:endParaRPr lang="tr-TR" altLang="tr-TR" sz="3200" dirty="0" smtClean="0"/>
          </a:p>
        </p:txBody>
      </p:sp>
    </p:spTree>
    <p:extLst>
      <p:ext uri="{BB962C8B-B14F-4D97-AF65-F5344CB8AC3E}">
        <p14:creationId xmlns:p14="http://schemas.microsoft.com/office/powerpoint/2010/main" val="1958095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2">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Özel 1">
      <a:majorFont>
        <a:latin typeface="Tempus Sans ITC"/>
        <a:ea typeface=""/>
        <a:cs typeface=""/>
      </a:majorFont>
      <a:minorFont>
        <a:latin typeface="Tempus Sans ITC"/>
        <a:ea typeface=""/>
        <a:cs typeface=""/>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Tema2</Template>
  <TotalTime>1238</TotalTime>
  <Words>1571</Words>
  <Application>Microsoft Office PowerPoint</Application>
  <PresentationFormat>Ekran Gösterisi (4:3)</PresentationFormat>
  <Paragraphs>128</Paragraphs>
  <Slides>37</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37</vt:i4>
      </vt:variant>
    </vt:vector>
  </HeadingPairs>
  <TitlesOfParts>
    <vt:vector size="45" baseType="lpstr">
      <vt:lpstr>Arial</vt:lpstr>
      <vt:lpstr>Courier New</vt:lpstr>
      <vt:lpstr>Tempus Sans ITC</vt:lpstr>
      <vt:lpstr>Trebuchet MS</vt:lpstr>
      <vt:lpstr>Verdana</vt:lpstr>
      <vt:lpstr>Wingdings</vt:lpstr>
      <vt:lpstr>Wingdings 2</vt:lpstr>
      <vt:lpstr>Tema2</vt:lpstr>
      <vt:lpstr> Ünite 4  Büyüme Stratejileri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Pazara En iyi Giriş Stratejileri </vt:lpstr>
      <vt:lpstr>PowerPoint Sunusu</vt:lpstr>
      <vt:lpstr>Ele Geçirme Stratejisi </vt:lpstr>
      <vt:lpstr>1. Lisans Anlaşmaları </vt:lpstr>
      <vt:lpstr>2. Ürün Haklarının Satın Alınması  </vt:lpstr>
      <vt:lpstr>3. Şirketin Satın Alınması </vt:lpstr>
      <vt:lpstr>4. Başka Firmalarla Birleşme</vt:lpstr>
      <vt:lpstr>5. Takas</vt:lpstr>
      <vt:lpstr>İçten Geliştirme </vt:lpstr>
      <vt:lpstr>PowerPoint Sunusu</vt:lpstr>
      <vt:lpstr>PowerPoint Sunusu</vt:lpstr>
      <vt:lpstr>Ortak Girişim </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STRATEJİK PLANLAMA</dc:title>
  <dc:creator>Oğuz</dc:creator>
  <cp:lastModifiedBy>asus-pc</cp:lastModifiedBy>
  <cp:revision>200</cp:revision>
  <cp:lastPrinted>2012-10-30T10:53:05Z</cp:lastPrinted>
  <dcterms:created xsi:type="dcterms:W3CDTF">2011-07-15T08:30:32Z</dcterms:created>
  <dcterms:modified xsi:type="dcterms:W3CDTF">2019-09-21T11:13:15Z</dcterms:modified>
</cp:coreProperties>
</file>